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11480" cy="685800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692640" y="457200"/>
            <a:ext cx="201168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400" b="1" i="0">
                <a:solidFill>
                  <a:srgbClr val="F0C456"/>
                </a:solidFill>
                <a:latin typeface="Malgun Gothic"/>
              </a:rPr>
              <a:t>Tier 1 · 입문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92640" y="841248"/>
            <a:ext cx="2011680" cy="2743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200" b="0" i="0">
                <a:solidFill>
                  <a:srgbClr val="6B7D96"/>
                </a:solidFill>
                <a:latin typeface="Malgun Gothic"/>
              </a:rPr>
              <a:t>1 / 95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011680"/>
            <a:ext cx="1005840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5600" b="1">
                <a:solidFill>
                  <a:srgbClr val="E6EDF5"/>
                </a:solidFill>
                <a:latin typeface="Malgun Gothic"/>
              </a:rPr>
              <a:t>Ds2 Sequence 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880360"/>
            <a:ext cx="1005840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4800" b="1">
                <a:solidFill>
                  <a:srgbClr val="E6EDF5"/>
                </a:solidFill>
                <a:latin typeface="Malgun Gothic"/>
              </a:rPr>
              <a:t>Tutorial — </a:t>
            </a:r>
            <a:r>
              <a:rPr sz="4800" b="1">
                <a:solidFill>
                  <a:srgbClr val="F0C456"/>
                </a:solidFill>
                <a:latin typeface="Malgun Gothic"/>
              </a:rPr>
              <a:t>입문 / Tier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931920"/>
            <a:ext cx="10058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0" i="0">
                <a:solidFill>
                  <a:srgbClr val="A8B8CC"/>
                </a:solidFill>
                <a:latin typeface="Malgun Gothic"/>
              </a:rPr>
              <a:t>11 엔티티 · 20 현장 시나리오 · LS PLC IO 컨벤션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14400" y="4846320"/>
            <a:ext cx="2377440" cy="91440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60A5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14400" y="4956048"/>
            <a:ext cx="2377440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0">
                <a:solidFill>
                  <a:srgbClr val="A8B8CC"/>
                </a:solidFill>
                <a:latin typeface="Malgun Gothic"/>
              </a:rPr>
              <a:t>학습 시간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525780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000" b="1" i="0">
                <a:solidFill>
                  <a:srgbClr val="60A5FA"/>
                </a:solidFill>
                <a:latin typeface="Malgun Gothic"/>
              </a:rPr>
              <a:t>약 2시간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20440" y="4846320"/>
            <a:ext cx="2377440" cy="91440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4ADE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520440" y="4956048"/>
            <a:ext cx="2377440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0">
                <a:solidFill>
                  <a:srgbClr val="A8B8CC"/>
                </a:solidFill>
                <a:latin typeface="Malgun Gothic"/>
              </a:rPr>
              <a:t>슬라이드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0440" y="525780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000" b="1" i="0">
                <a:solidFill>
                  <a:srgbClr val="4ADE80"/>
                </a:solidFill>
                <a:latin typeface="Malgun Gothic"/>
              </a:rPr>
              <a:t>20장 / Tier 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26480" y="4846320"/>
            <a:ext cx="2377440" cy="91440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FB92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126480" y="4956048"/>
            <a:ext cx="2377440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0">
                <a:solidFill>
                  <a:srgbClr val="A8B8CC"/>
                </a:solidFill>
                <a:latin typeface="Malgun Gothic"/>
              </a:rPr>
              <a:t>시나리오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6480" y="525780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000" b="1" i="0">
                <a:solidFill>
                  <a:srgbClr val="FB923C"/>
                </a:solidFill>
                <a:latin typeface="Malgun Gothic"/>
              </a:rPr>
              <a:t>S01–S07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732520" y="4846320"/>
            <a:ext cx="2377440" cy="91440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A78B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732520" y="4956048"/>
            <a:ext cx="2377440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0">
                <a:solidFill>
                  <a:srgbClr val="A8B8CC"/>
                </a:solidFill>
                <a:latin typeface="Malgun Gothic"/>
              </a:rPr>
              <a:t>선수 지식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2520" y="5257800"/>
            <a:ext cx="23774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000" b="1" i="0">
                <a:solidFill>
                  <a:srgbClr val="A78BFA"/>
                </a:solidFill>
                <a:latin typeface="Malgun Gothic"/>
              </a:rPr>
              <a:t>없음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6126480"/>
            <a:ext cx="10058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DualSoft · 2026 · Promaker Editor 기반 실습 포함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Flow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10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Flow —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작업 순서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Work 들의 순서를 정의하는 컨테이너 — 5 Works sequence (Load → Clamp → Drill → Unclamp → Eject)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S06 · Drilling · 현장 적용: 가공 셀 / 천공 공정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057400"/>
            <a:ext cx="676656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31520" y="2148840"/>
            <a:ext cx="676656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자산 구성 + 동작 다이어그램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6492240" cy="352044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498079" y="2057400"/>
            <a:ext cx="4142232" cy="1874519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680959" y="2148840"/>
            <a:ext cx="414223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📋 IO Table (LS PLC)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0959" y="2478024"/>
            <a:ext cx="146304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Tag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89719" y="2478024"/>
            <a:ext cx="45720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Dir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92639" y="2478024"/>
            <a:ext cx="64008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Type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78439" y="2478024"/>
            <a:ext cx="118872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Address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80959" y="2734056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Spdl_On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89719" y="2734056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B923C"/>
                </a:solidFill>
                <a:latin typeface="Malgun Gothic"/>
              </a:rPr>
              <a:t>OUT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92639" y="2734056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78439" y="2734056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%QX0.0.0.7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80959" y="2971800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Z_Down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89719" y="2971800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B923C"/>
                </a:solidFill>
                <a:latin typeface="Malgun Gothic"/>
              </a:rPr>
              <a:t>OUT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92639" y="2971800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78439" y="2971800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%QX0.0.1.0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80959" y="3209544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Z_AtBottom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89719" y="3209544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60A5FA"/>
                </a:solidFill>
                <a:latin typeface="Malgun Gothic"/>
              </a:rPr>
              <a:t>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92639" y="3209544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78439" y="3209544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%IX0.0.1.0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80959" y="3447288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Cool_Open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89719" y="3447288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B923C"/>
                </a:solidFill>
                <a:latin typeface="Malgun Gothic"/>
              </a:rPr>
              <a:t>OUT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92639" y="3447288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378439" y="3447288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%QX0.0.1.1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98079" y="4069079"/>
            <a:ext cx="4142232" cy="2194560"/>
          </a:xfrm>
          <a:prstGeom prst="roundRect">
            <a:avLst>
              <a:gd name="adj" fmla="val 4000"/>
            </a:avLst>
          </a:prstGeom>
          <a:solidFill>
            <a:srgbClr val="08111E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7680959" y="4160519"/>
            <a:ext cx="414223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🧩 Ds2 Model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80959" y="4480559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1">
                <a:solidFill>
                  <a:srgbClr val="F0C456"/>
                </a:solidFill>
                <a:latin typeface="Consolas"/>
              </a:rPr>
              <a:t>Flow: </a:t>
            </a:r>
            <a:r>
              <a:rPr sz="1000" b="0">
                <a:solidFill>
                  <a:srgbClr val="E6EDF5"/>
                </a:solidFill>
                <a:latin typeface="Consolas"/>
              </a:rPr>
              <a:t>DrillCycle (TCT 8s)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80959" y="4700015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Work#1 → Load.Push()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0959" y="4919471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Work#2 → Clamp.Lock()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0959" y="5138927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Work#3 → Spindle.On() + Z.Down() + Cool.On()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80959" y="5358383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Work#4 → Clamp.Unlock()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80959" y="5577839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Work#5 → Eject.Push()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80959" y="5797295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/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80959" y="6016751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6B7D96"/>
                </a:solidFill>
                <a:latin typeface="Consolas"/>
              </a:rPr>
              <a:t># 화살표 (모두 Sequential)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80959" y="6236207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4ADE80"/>
                </a:solidFill>
                <a:latin typeface="Consolas"/>
              </a:rPr>
              <a:t>  W1 → W2 → W3 → W4 → W5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ArrowWork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11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첫 ArrowWork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(Sequential)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Work → Work 연결선 — 4-Station 인덱서 라인의 직렬 흐름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S08 · IndexerLine · 현장 적용: 4-Station 인라인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057400"/>
            <a:ext cx="676656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31520" y="2148840"/>
            <a:ext cx="676656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자산 구성 + 동작 다이어그램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6492240" cy="352044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498079" y="2057400"/>
            <a:ext cx="4142232" cy="1874519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680959" y="2148840"/>
            <a:ext cx="414223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📋 IO Table (LS PLC)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0959" y="2478024"/>
            <a:ext cx="146304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Tag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89719" y="2478024"/>
            <a:ext cx="45720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Dir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92639" y="2478024"/>
            <a:ext cx="64008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Type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78439" y="2478024"/>
            <a:ext cx="118872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Address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80959" y="2734056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Idx_Step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89719" y="2734056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B923C"/>
                </a:solidFill>
                <a:latin typeface="Malgun Gothic"/>
              </a:rPr>
              <a:t>OUT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92639" y="2734056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78439" y="2734056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%QX0.0.0.4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80959" y="2971800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St1_Done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89719" y="2971800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60A5FA"/>
                </a:solidFill>
                <a:latin typeface="Malgun Gothic"/>
              </a:rPr>
              <a:t>IN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92639" y="2971800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78439" y="2971800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%IX0.0.2.0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80959" y="3209544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St2_Done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89719" y="3209544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60A5FA"/>
                </a:solidFill>
                <a:latin typeface="Malgun Gothic"/>
              </a:rPr>
              <a:t>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92639" y="3209544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78439" y="3209544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%IX0.0.2.1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80959" y="3447288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Cycle_Start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89719" y="3447288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60A5FA"/>
                </a:solidFill>
                <a:latin typeface="Malgun Gothic"/>
              </a:rPr>
              <a:t>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92639" y="3447288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378439" y="3447288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%IX0.0.0.7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98079" y="4069079"/>
            <a:ext cx="4142232" cy="2194560"/>
          </a:xfrm>
          <a:prstGeom prst="roundRect">
            <a:avLst>
              <a:gd name="adj" fmla="val 4000"/>
            </a:avLst>
          </a:prstGeom>
          <a:solidFill>
            <a:srgbClr val="08111E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7680959" y="4160519"/>
            <a:ext cx="414223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🧩 Ds2 Model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80959" y="4480559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1">
                <a:solidFill>
                  <a:srgbClr val="F0C456"/>
                </a:solidFill>
                <a:latin typeface="Consolas"/>
              </a:rPr>
              <a:t>Flow: </a:t>
            </a:r>
            <a:r>
              <a:rPr sz="1000" b="0">
                <a:solidFill>
                  <a:srgbClr val="E6EDF5"/>
                </a:solidFill>
                <a:latin typeface="Consolas"/>
              </a:rPr>
              <a:t>LineCycle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80959" y="4700015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Work#A → Idx.Step()  </a:t>
            </a:r>
            <a:r>
              <a:rPr sz="1000" b="0">
                <a:solidFill>
                  <a:srgbClr val="6B7D96"/>
                </a:solidFill>
                <a:latin typeface="Consolas"/>
              </a:rPr>
              <a:t># Station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0959" y="4919471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Work#B → Station2.Process()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0959" y="5138927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Work#C → Station3.Process()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80959" y="5358383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Work#D → Station4.Eject()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80959" y="5577839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/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80959" y="5797295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6B7D96"/>
                </a:solidFill>
                <a:latin typeface="Consolas"/>
              </a:rPr>
              <a:t># ArrowWork (Seq) — 4개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80959" y="6016751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1">
                <a:solidFill>
                  <a:srgbClr val="A78BFA"/>
                </a:solidFill>
                <a:latin typeface="Consolas"/>
              </a:rPr>
              <a:t>  A → B → C → 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80959" y="6236207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/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80959" y="6455663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6B7D96"/>
                </a:solidFill>
                <a:latin typeface="Consolas"/>
              </a:rPr>
              <a:t># Edge 의미: 이전 Work 완료 → 다음 Work 시작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ApiDef vs ApiCall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12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ApiDef vs ApiCall —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정의 1번, 사용 N번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ApiDef = 능력 정의(템플릿) · ApiCall = 그 능력을 실제로 호출한 인스턴스 (재사용)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S03 · Clamp · Lock/Unlock 을 여러 사이클에서 호출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057400"/>
            <a:ext cx="640080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31520" y="2148840"/>
            <a:ext cx="64008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A78BFA"/>
                </a:solidFill>
                <a:latin typeface="Malgun Gothic"/>
              </a:rPr>
              <a:t>S03 Clamp — ApiDef 정의 + 다중 호출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6126480" cy="352044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068312" y="2057400"/>
            <a:ext cx="4572000" cy="196596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A78B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251192" y="2148840"/>
            <a:ext cx="45720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A78BFA"/>
                </a:solidFill>
                <a:latin typeface="Malgun Gothic"/>
              </a:rPr>
              <a:t>📘 ApiDef — 정의 (1 번)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96912" y="2514600"/>
            <a:ext cx="4114800" cy="1417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>
                <a:solidFill>
                  <a:srgbClr val="E6EDF5"/>
                </a:solidFill>
                <a:latin typeface="Malgun Gothic"/>
              </a:rPr>
              <a:t>• 이름 · 입력 · 출력 · ActionType · SensingType</a:t>
            </a:r>
          </a:p>
          <a:p>
            <a:pPr algn="l">
              <a:lnSpc>
                <a:spcPct val="120000"/>
              </a:lnSpc>
            </a:pPr>
            <a:r>
              <a:rPr sz="1200" b="0">
                <a:solidFill>
                  <a:srgbClr val="E6EDF5"/>
                </a:solidFill>
                <a:latin typeface="Malgun Gothic"/>
              </a:rPr>
              <a:t>• </a:t>
            </a:r>
            <a:r>
              <a:rPr sz="1200" b="1">
                <a:solidFill>
                  <a:srgbClr val="F0C456"/>
                </a:solidFill>
                <a:latin typeface="Malgun Gothic"/>
              </a:rPr>
              <a:t>Clamp1.Lock</a:t>
            </a:r>
            <a:r>
              <a:rPr sz="1200" b="0">
                <a:solidFill>
                  <a:srgbClr val="E6EDF5"/>
                </a:solidFill>
                <a:latin typeface="Malgun Gothic"/>
              </a:rPr>
              <a:t> (ActionType=Normal, SensingType=InputSensor)</a:t>
            </a:r>
          </a:p>
          <a:p>
            <a:pPr algn="l">
              <a:lnSpc>
                <a:spcPct val="120000"/>
              </a:lnSpc>
            </a:pPr>
            <a:r>
              <a:rPr sz="1200" b="0">
                <a:solidFill>
                  <a:srgbClr val="E6EDF5"/>
                </a:solidFill>
                <a:latin typeface="Malgun Gothic"/>
              </a:rPr>
              <a:t>• </a:t>
            </a:r>
            <a:r>
              <a:rPr sz="1200" b="1">
                <a:solidFill>
                  <a:srgbClr val="F0C456"/>
                </a:solidFill>
                <a:latin typeface="Malgun Gothic"/>
              </a:rPr>
              <a:t>Clamp1.Unlock</a:t>
            </a:r>
            <a:r>
              <a:rPr sz="1200" b="0">
                <a:solidFill>
                  <a:srgbClr val="E6EDF5"/>
                </a:solidFill>
                <a:latin typeface="Malgun Gothic"/>
              </a:rPr>
              <a:t> (...)</a:t>
            </a:r>
          </a:p>
          <a:p>
            <a:pPr algn="l">
              <a:lnSpc>
                <a:spcPct val="120000"/>
              </a:lnSpc>
            </a:pPr>
            <a:r>
              <a:rPr sz="1100" b="0">
                <a:solidFill>
                  <a:srgbClr val="A8B8CC"/>
                </a:solidFill>
                <a:latin typeface="Malgun Gothic"/>
              </a:rPr>
              <a:t>• Device 또는 System 의 멤버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68312" y="4251960"/>
            <a:ext cx="4572000" cy="196596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FB92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7251192" y="4343400"/>
            <a:ext cx="45720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FB923C"/>
                </a:solidFill>
                <a:latin typeface="Malgun Gothic"/>
              </a:rPr>
              <a:t>📞 ApiCall — 사용 (N 번)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96912" y="4709160"/>
            <a:ext cx="4114800" cy="1417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>
                <a:solidFill>
                  <a:srgbClr val="E6EDF5"/>
                </a:solidFill>
                <a:latin typeface="Malgun Gothic"/>
              </a:rPr>
              <a:t>• Flow 의 Work 안에서 ApiDef 를 호출</a:t>
            </a:r>
          </a:p>
          <a:p>
            <a:pPr algn="l">
              <a:lnSpc>
                <a:spcPct val="120000"/>
              </a:lnSpc>
            </a:pPr>
            <a:r>
              <a:rPr sz="1200" b="0">
                <a:solidFill>
                  <a:srgbClr val="E6EDF5"/>
                </a:solidFill>
                <a:latin typeface="Malgun Gothic"/>
              </a:rPr>
              <a:t>• Cycle1: Clamp1.Lock() → … → Clamp1.Unlock()</a:t>
            </a:r>
          </a:p>
          <a:p>
            <a:pPr algn="l">
              <a:lnSpc>
                <a:spcPct val="120000"/>
              </a:lnSpc>
            </a:pPr>
            <a:r>
              <a:rPr sz="1200" b="0">
                <a:solidFill>
                  <a:srgbClr val="E6EDF5"/>
                </a:solidFill>
                <a:latin typeface="Malgun Gothic"/>
              </a:rPr>
              <a:t>• Cycle2: Clamp1.Lock() … (같은 Def 재사용)</a:t>
            </a:r>
          </a:p>
          <a:p>
            <a:pPr algn="l">
              <a:lnSpc>
                <a:spcPct val="120000"/>
              </a:lnSpc>
            </a:pPr>
            <a:r>
              <a:rPr sz="1100" b="0">
                <a:solidFill>
                  <a:srgbClr val="A8B8CC"/>
                </a:solidFill>
                <a:latin typeface="Malgun Gothic"/>
              </a:rPr>
              <a:t>• 호출 시 인자 / 옵션은 매번 다를 수 있음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IO 표기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13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InTag / OutTag —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LS PLC</a:t>
            </a:r>
            <a:r>
              <a:rPr sz="3200" b="1">
                <a:solidFill>
                  <a:srgbClr val="E6EDF5"/>
                </a:solidFill>
                <a:latin typeface="Malgun Gothic"/>
              </a:rPr>
              <a:t> 표기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S01 Cylinder 의 IO 표를 LS XGI 컨벤션으로 — %IX / %QX / %MW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S01 · LS PLC IO 표기 적용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057400"/>
            <a:ext cx="694944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31520" y="2148840"/>
            <a:ext cx="694944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📋 S01 IO Table — 강조 강화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" y="2560320"/>
            <a:ext cx="182880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A8B8CC"/>
                </a:solidFill>
                <a:latin typeface="Malgun Gothic"/>
              </a:rPr>
              <a:t>Tag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51760" y="2560320"/>
            <a:ext cx="54864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A8B8CC"/>
                </a:solidFill>
                <a:latin typeface="Malgun Gothic"/>
              </a:rPr>
              <a:t>Dir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46120" y="2560320"/>
            <a:ext cx="73152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A8B8CC"/>
                </a:solidFill>
                <a:latin typeface="Malgun Gothic"/>
              </a:rPr>
              <a:t>Type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3360" y="2560320"/>
            <a:ext cx="155448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A8B8CC"/>
                </a:solidFill>
                <a:latin typeface="Malgun Gothic"/>
              </a:rPr>
              <a:t>Address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23560" y="2560320"/>
            <a:ext cx="182880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A8B8CC"/>
                </a:solidFill>
                <a:latin typeface="Malgun Gothic"/>
              </a:rPr>
              <a:t>Description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240" y="2880360"/>
            <a:ext cx="18288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Consolas"/>
              </a:rPr>
              <a:t>Cyl1_AdvCmd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51760" y="2880360"/>
            <a:ext cx="54864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B923C"/>
                </a:solidFill>
                <a:latin typeface="Malgun Gothic"/>
              </a:rPr>
              <a:t>OUT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46120" y="2880360"/>
            <a:ext cx="73152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23360" y="2880360"/>
            <a:ext cx="155448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4ADE80"/>
                </a:solidFill>
                <a:latin typeface="Consolas"/>
              </a:rPr>
              <a:t>%QX0.0.0.0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23560" y="2880360"/>
            <a:ext cx="18288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실린더 전진 명령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240" y="3246120"/>
            <a:ext cx="18288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Consolas"/>
              </a:rPr>
              <a:t>Cyl1_RetCmd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51760" y="3246120"/>
            <a:ext cx="54864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B923C"/>
                </a:solidFill>
                <a:latin typeface="Malgun Gothic"/>
              </a:rPr>
              <a:t>OUT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46120" y="3246120"/>
            <a:ext cx="73152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23360" y="3246120"/>
            <a:ext cx="155448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4ADE80"/>
                </a:solidFill>
                <a:latin typeface="Consolas"/>
              </a:rPr>
              <a:t>%QX0.0.0.1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23560" y="3246120"/>
            <a:ext cx="18288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실린더 후퇴 명령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7240" y="3611880"/>
            <a:ext cx="18288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Consolas"/>
              </a:rPr>
              <a:t>Cyl1_AdvOK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51760" y="3611880"/>
            <a:ext cx="54864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60A5FA"/>
                </a:solidFill>
                <a:latin typeface="Malgun Gothic"/>
              </a:rPr>
              <a:t>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46120" y="3611880"/>
            <a:ext cx="73152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23360" y="3611880"/>
            <a:ext cx="155448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4ADE80"/>
                </a:solidFill>
                <a:latin typeface="Consolas"/>
              </a:rPr>
              <a:t>%IX0.0.0.0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23560" y="3611880"/>
            <a:ext cx="18288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전진 완료 센서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7240" y="3977640"/>
            <a:ext cx="18288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Consolas"/>
              </a:rPr>
              <a:t>Cyl1_RetOK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51760" y="3977640"/>
            <a:ext cx="54864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60A5FA"/>
                </a:solidFill>
                <a:latin typeface="Malgun Gothic"/>
              </a:rPr>
              <a:t>IN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46120" y="3977640"/>
            <a:ext cx="73152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23360" y="3977640"/>
            <a:ext cx="155448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4ADE80"/>
                </a:solidFill>
                <a:latin typeface="Consolas"/>
              </a:rPr>
              <a:t>%IX0.0.0.1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23560" y="3977640"/>
            <a:ext cx="18288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후퇴 완료 센서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7240" y="4343400"/>
            <a:ext cx="18288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Consolas"/>
              </a:rPr>
              <a:t>Cyl1_State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1760" y="4343400"/>
            <a:ext cx="54864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A78BFA"/>
                </a:solidFill>
                <a:latin typeface="Malgun Gothic"/>
              </a:rPr>
              <a:t>MEM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46120" y="4343400"/>
            <a:ext cx="73152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INT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23360" y="4343400"/>
            <a:ext cx="155448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4ADE80"/>
                </a:solidFill>
                <a:latin typeface="Consolas"/>
              </a:rPr>
              <a:t>%MW100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23560" y="4343400"/>
            <a:ext cx="18288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상태값 (0/1/2)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80960" y="2057400"/>
            <a:ext cx="3959352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F0C4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" name="TextBox 45"/>
          <p:cNvSpPr txBox="1"/>
          <p:nvPr/>
        </p:nvSpPr>
        <p:spPr>
          <a:xfrm>
            <a:off x="7863840" y="2148840"/>
            <a:ext cx="3959352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📐 LS XGI 컨벤션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09560" y="2560320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6EDF5"/>
                </a:solidFill>
                <a:latin typeface="Malgun Gothic"/>
              </a:rPr>
              <a:t>입력 비트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372600" y="2560320"/>
            <a:ext cx="21945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60A5FA"/>
                </a:solidFill>
                <a:latin typeface="Consolas"/>
              </a:rPr>
              <a:t>%IX0.0.0.0 ~ .31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09560" y="3017520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6EDF5"/>
                </a:solidFill>
                <a:latin typeface="Malgun Gothic"/>
              </a:rPr>
              <a:t>출력 비트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372600" y="3017520"/>
            <a:ext cx="21945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FB923C"/>
                </a:solidFill>
                <a:latin typeface="Consolas"/>
              </a:rPr>
              <a:t>%QX0.0.0.0 ~ .31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09560" y="3474720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6EDF5"/>
                </a:solidFill>
                <a:latin typeface="Malgun Gothic"/>
              </a:rPr>
              <a:t>입력 워드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372600" y="3474720"/>
            <a:ext cx="21945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60A5FA"/>
                </a:solidFill>
                <a:latin typeface="Consolas"/>
              </a:rPr>
              <a:t>%IW0.0.0 ~ %IWAA.BB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09560" y="3931920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6EDF5"/>
                </a:solidFill>
                <a:latin typeface="Malgun Gothic"/>
              </a:rPr>
              <a:t>출력 워드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372600" y="3931920"/>
            <a:ext cx="21945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FB923C"/>
                </a:solidFill>
                <a:latin typeface="Consolas"/>
              </a:rPr>
              <a:t>%QW0.0.0 ~ %QWAA.BB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09560" y="4389120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6EDF5"/>
                </a:solidFill>
                <a:latin typeface="Malgun Gothic"/>
              </a:rPr>
              <a:t>메모리 비트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372600" y="4389120"/>
            <a:ext cx="21945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78BFA"/>
                </a:solidFill>
                <a:latin typeface="Consolas"/>
              </a:rPr>
              <a:t>%MX100.0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909560" y="4846320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6EDF5"/>
                </a:solidFill>
                <a:latin typeface="Malgun Gothic"/>
              </a:rPr>
              <a:t>메모리 워드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72600" y="4846320"/>
            <a:ext cx="21945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78BFA"/>
                </a:solidFill>
                <a:latin typeface="Consolas"/>
              </a:rPr>
              <a:t>%MW100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09560" y="5303520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6EDF5"/>
                </a:solidFill>
                <a:latin typeface="Malgun Gothic"/>
              </a:rPr>
              <a:t>타이머 / 카운터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372600" y="5303520"/>
            <a:ext cx="21945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4ADE80"/>
                </a:solidFill>
                <a:latin typeface="Consolas"/>
              </a:rPr>
              <a:t>%T0~%T255 / %C0~%C255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실습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14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실습 1 —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Cylinder</a:t>
            </a:r>
            <a:r>
              <a:rPr sz="3200" b="1">
                <a:solidFill>
                  <a:srgbClr val="E6EDF5"/>
                </a:solidFill>
                <a:latin typeface="Malgun Gothic"/>
              </a:rPr>
              <a:t> ADV / RET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1 Device · 2 ApiDef · 2 Work · 1 Flow — 첫 모델 완성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S01 · Cylinder 실습 · 약 15 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057400"/>
            <a:ext cx="640080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31520" y="2148840"/>
            <a:ext cx="64008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🎯 시나리오 다이어그램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6126480" cy="352044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068312" y="2057400"/>
            <a:ext cx="457200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4ADE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251192" y="2148840"/>
            <a:ext cx="45720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4ADE80"/>
                </a:solidFill>
                <a:latin typeface="Malgun Gothic"/>
              </a:rPr>
              <a:t>🛠 실습 단계  </a:t>
            </a:r>
          </a:p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(예상 15분)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96912" y="2560320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8392" y="2560320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신규 Project 생성 (Ctrl+N) · 이름 = MyCyl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96912" y="2980944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08392" y="2980944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Device 추가 (Ctrl+D) · 이름 = Cyl1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96912" y="3401568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3.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8392" y="3401568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ApiDef 추가 (Ctrl+Shift+A) · Adv / Ret 2개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96912" y="3822192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08392" y="3822192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IO Table (F12) — AdvCmd %QX0.0.0.0, RetCmd %QX0.0.0.1, AdvOK %IX0.0.0.0, RetOK %IX0.0.0.1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96912" y="4242816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08392" y="4242816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Flow 생성 · Cyl1_Cycle · Work#1=Adv · Work#2=Ret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96912" y="4663440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6.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08392" y="4663440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Arrow (Alt+→) — Work#1 → Work#2 (Seq)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96912" y="5084064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7.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08392" y="5084064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Validate (F7) → Build &amp; Run (F5)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실습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15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실습 2 —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Drilling</a:t>
            </a:r>
            <a:r>
              <a:rPr sz="3200" b="1">
                <a:solidFill>
                  <a:srgbClr val="E6EDF5"/>
                </a:solidFill>
                <a:latin typeface="Malgun Gothic"/>
              </a:rPr>
              <a:t> 회전 + 하강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Multi-Action Work — Spindle.On + Z.Down + Coolant 를 한 Work 에서 동시에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S06 · Drilling 실습 · 약 20 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057400"/>
            <a:ext cx="640080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31520" y="2148840"/>
            <a:ext cx="64008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🎯 시나리오 다이어그램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6126480" cy="352044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068312" y="2057400"/>
            <a:ext cx="457200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4ADE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251192" y="2148840"/>
            <a:ext cx="45720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4ADE80"/>
                </a:solidFill>
                <a:latin typeface="Malgun Gothic"/>
              </a:rPr>
              <a:t>🛠 실습 단계  </a:t>
            </a:r>
          </a:p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(예상 20분)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96912" y="2560320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8392" y="2560320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Project 재사용 또는 신규 (이름 = MyDrill)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96912" y="2980944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08392" y="2980944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Device 3개 추가: Spindle / Zaxis / Coolant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96912" y="3401568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3.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8392" y="3401568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각 Device 의 ApiDef 정의 (On/Off, Down/Up, Open/Close)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96912" y="3822192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08392" y="3822192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Flow 생성 · Work#1 Clamp, Work#2 Drilling (Multi-Action)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96912" y="4242816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08392" y="4242816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Work#2 안에 3개 Call 배치: Spindle.On, Zaxis.Down, Coolant.Open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96912" y="4663440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6.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08392" y="4663440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Work#3 Unclamp · Eject 추가 후 Sequential Arrow 연결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96912" y="5084064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7.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08392" y="5084064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F7 Validate → F5 Build · Spindle ON 동시 진입 확인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실습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16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실습 3 —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System </a:t>
            </a:r>
            <a:r>
              <a:rPr sz="3200" b="1">
                <a:solidFill>
                  <a:srgbClr val="E6EDF5"/>
                </a:solidFill>
                <a:latin typeface="Malgun Gothic"/>
              </a:rPr>
              <a:t>추가 (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PickAndPlace</a:t>
            </a:r>
            <a:r>
              <a:rPr sz="3200" b="1">
                <a:solidFill>
                  <a:srgbClr val="E6EDF5"/>
                </a:solidFill>
                <a:latin typeface="Malgun Gothic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2 Device 를 1 System 으로 — XYRobot + VacGripper · 자산 그룹화 첫 경험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S07 · PickAndPlace 실습 · 약 25 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057400"/>
            <a:ext cx="640080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31520" y="2148840"/>
            <a:ext cx="64008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🎯 시나리오 다이어그램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6126480" cy="352044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068312" y="2057400"/>
            <a:ext cx="457200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4ADE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251192" y="2148840"/>
            <a:ext cx="45720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4ADE80"/>
                </a:solidFill>
                <a:latin typeface="Malgun Gothic"/>
              </a:rPr>
              <a:t>🛠 실습 단계  </a:t>
            </a:r>
          </a:p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(예상 25분)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96912" y="2560320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8392" y="2560320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신규 Project — MyPnP, DsSystem 이름 = PickPlaceCell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96912" y="2980944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08392" y="2980944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Device 1: XYRobot · ApiDef = MoveTo(x,y), Home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96912" y="3401568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3.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8392" y="3401568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Device 2: VacGripper · ApiDef = Pick, Release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96912" y="3822192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08392" y="3822192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IO Table — Rbt_X_Cmd %QW0.0.1, Rbt_Y_Cmd %QW0.0.2, Vac_On %QX0.0.0.6, Vac_VacOK %IX0.0.0.6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96912" y="4242816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08392" y="4242816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Flow: W1 MoveTo(P1) → W2 Pick → W3 MoveTo(P2) → W4 Release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96912" y="4663440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6.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08392" y="4663440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Group 연결: W2+W3 을 sub-flow 로 묶기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96912" y="5084064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7.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08392" y="5084064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F5 실행 → 4 Work 순차 동작 + Vacuum OK 확인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실습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17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실습 4 —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HMI 버튼: </a:t>
            </a:r>
            <a:r>
              <a:rPr sz="3200" b="1">
                <a:solidFill>
                  <a:srgbClr val="E6EDF5"/>
                </a:solidFill>
                <a:latin typeface="Malgun Gothic"/>
              </a:rPr>
              <a:t>ButtonLamp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오퍼레이터 패널 모델링 — Push ActionType · 5 Button × 5 Lamp 그리드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S05 · ButtonLamp 실습 · 약 20 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057400"/>
            <a:ext cx="640080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31520" y="2148840"/>
            <a:ext cx="64008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🎯 시나리오 다이어그램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6126480" cy="352044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068312" y="2057400"/>
            <a:ext cx="457200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4ADE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251192" y="2148840"/>
            <a:ext cx="45720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4ADE80"/>
                </a:solidFill>
                <a:latin typeface="Malgun Gothic"/>
              </a:rPr>
              <a:t>🛠 실습 단계  </a:t>
            </a:r>
          </a:p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(예상 20분)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96912" y="2560320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8392" y="2560320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신규 Project — MyHMI, Device = OpPanel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96912" y="2980944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08392" y="2980944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ApiDef 5개 (Push): StartBtn / StopBtn / ResetBtn / E-Stop / ManualBtn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96912" y="3401568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3.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8392" y="3401568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ApiDef 5개 (Lamp): RunLamp / ReadyLamp / AlarmLamp / E-StopLamp / ManualLamp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96912" y="3822192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08392" y="3822192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IO Table — Btn_Start %IX0.0.3.0 ~ Lamp_Run %QX0.0.3.0 (5×2 = 10개)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96912" y="4242816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08392" y="4242816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Flow: Operator Press → Cycle Start → Lamp ON 트리거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96912" y="4663440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6.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08392" y="4663440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ActionType = Push 차이 관찰 (Normal vs Push 신호 동작)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96912" y="5084064"/>
            <a:ext cx="4114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4ADE80"/>
                </a:solidFill>
                <a:latin typeface="Malgun Gothic"/>
              </a:rPr>
              <a:t>7.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08392" y="5084064"/>
            <a:ext cx="37490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F5 실행 → 버튼 누름 / 램프 ON 동기화 확인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자주 하는 실수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18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자주 하는 실수 </a:t>
            </a:r>
            <a:r>
              <a:rPr sz="3200" b="1">
                <a:solidFill>
                  <a:srgbClr val="F87171"/>
                </a:solidFill>
                <a:latin typeface="Malgun Gothic"/>
              </a:rPr>
              <a:t>TOP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초보자가 가장 많이 빠지는 5개 함정 — 도메인별 사례와 해결책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Tier 1 · 함정 회피 가이드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194560"/>
            <a:ext cx="11091672" cy="77724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F8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77240" y="2286000"/>
            <a:ext cx="320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F87171"/>
                </a:solidFill>
                <a:latin typeface="Malgun Gothic"/>
              </a:rPr>
              <a:t>① Sensor 누락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" y="2606040"/>
            <a:ext cx="8686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Adv/Ret 명령만 두고 AdvOK/RetOK 입력을 연결 안 함 → 영원히 완료 안 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45752" y="2423160"/>
            <a:ext cx="20116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200" b="1" i="0">
                <a:solidFill>
                  <a:srgbClr val="F0C456"/>
                </a:solidFill>
                <a:latin typeface="Malgun Gothic"/>
              </a:rPr>
              <a:t>S01 Cylinder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8640" y="3044952"/>
            <a:ext cx="11091672" cy="77724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FB92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777240" y="3136392"/>
            <a:ext cx="320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FB923C"/>
                </a:solidFill>
                <a:latin typeface="Malgun Gothic"/>
              </a:rPr>
              <a:t>② ApiDef 매번 새로 정의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240" y="3456432"/>
            <a:ext cx="8686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Clamp.Lock 을 Work 마다 새 ApiDef 로 만들고 호출 → ApiCall 재사용 원칙 위반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5752" y="3273552"/>
            <a:ext cx="20116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200" b="1" i="0">
                <a:solidFill>
                  <a:srgbClr val="F0C456"/>
                </a:solidFill>
                <a:latin typeface="Malgun Gothic"/>
              </a:rPr>
              <a:t>S03 Clamp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48640" y="3895344"/>
            <a:ext cx="11091672" cy="77724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A78B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777240" y="3986784"/>
            <a:ext cx="320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A78BFA"/>
                </a:solidFill>
                <a:latin typeface="Malgun Gothic"/>
              </a:rPr>
              <a:t>③ ActionType 오해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7240" y="4306824"/>
            <a:ext cx="8686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Conveyor 를 Normal 로 정의 → Stop 신호 없이 멈춤 못함 (Continuous 가 맞음)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45752" y="4123944"/>
            <a:ext cx="20116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200" b="1" i="0">
                <a:solidFill>
                  <a:srgbClr val="F0C456"/>
                </a:solidFill>
                <a:latin typeface="Malgun Gothic"/>
              </a:rPr>
              <a:t>S04 Conveyor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8640" y="4745736"/>
            <a:ext cx="11091672" cy="77724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60A5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777240" y="4837176"/>
            <a:ext cx="320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60A5FA"/>
                </a:solidFill>
                <a:latin typeface="Malgun Gothic"/>
              </a:rPr>
              <a:t>④ Multi-Action 누락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7240" y="5157216"/>
            <a:ext cx="8686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Drilling 에서 Spindle / Z축 / Coolant 를 3 Work 로 직렬 → 사이클 타임 폭증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45752" y="4974336"/>
            <a:ext cx="20116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200" b="1" i="0">
                <a:solidFill>
                  <a:srgbClr val="F0C456"/>
                </a:solidFill>
                <a:latin typeface="Malgun Gothic"/>
              </a:rPr>
              <a:t>S06 Drilling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48640" y="5596128"/>
            <a:ext cx="11091672" cy="77724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4ADE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777240" y="5687568"/>
            <a:ext cx="3200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4ADE80"/>
                </a:solidFill>
                <a:latin typeface="Malgun Gothic"/>
              </a:rPr>
              <a:t>⑤ Device vs System 혼동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7240" y="6007608"/>
            <a:ext cx="8686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XYRobot + VacGripper 를 단일 Device 로 묶음 → ApiDef 폭증 + 재사용성 상실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45752" y="5824728"/>
            <a:ext cx="20116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200" b="1" i="0">
                <a:solidFill>
                  <a:srgbClr val="F0C456"/>
                </a:solidFill>
                <a:latin typeface="Malgun Gothic"/>
              </a:rPr>
              <a:t>S07 PickAndPlace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점검 퀴즈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19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점검 퀴즈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10 문항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객관식 — 정답은 노트에서 확인 (Tier 1 졸업 시험)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Tier 1 · 퀴즈 (정답 placeholder)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194560"/>
            <a:ext cx="5486400" cy="758952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31520" y="2267712"/>
            <a:ext cx="6400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F0C456"/>
                </a:solidFill>
                <a:latin typeface="Malgun Gothic"/>
              </a:rPr>
              <a:t>Q1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5880" y="2267712"/>
            <a:ext cx="40233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Project 의 직접 자식은?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25880" y="2578608"/>
            <a:ext cx="402336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A. Device  B. DsSystem  C. Flow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4960" y="2450592"/>
            <a:ext cx="548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 i="0">
                <a:solidFill>
                  <a:srgbClr val="6B7D96"/>
                </a:solidFill>
                <a:latin typeface="Malgun Gothic"/>
              </a:rPr>
              <a:t>정답: ___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8640" y="3026664"/>
            <a:ext cx="5486400" cy="758952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731520" y="3099816"/>
            <a:ext cx="6400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F0C456"/>
                </a:solidFill>
                <a:latin typeface="Malgun Gothic"/>
              </a:rPr>
              <a:t>Q2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25880" y="3099816"/>
            <a:ext cx="40233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ApiDef 는 어디에 정의되나?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25880" y="3410712"/>
            <a:ext cx="402336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A. Flow  B. Work  C. Device/System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4960" y="3282696"/>
            <a:ext cx="548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 i="0">
                <a:solidFill>
                  <a:srgbClr val="6B7D96"/>
                </a:solidFill>
                <a:latin typeface="Malgun Gothic"/>
              </a:rPr>
              <a:t>정답: ___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8640" y="3858768"/>
            <a:ext cx="5486400" cy="758952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731520" y="3931920"/>
            <a:ext cx="6400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F0C456"/>
                </a:solidFill>
                <a:latin typeface="Malgun Gothic"/>
              </a:rPr>
              <a:t>Q3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25880" y="3931920"/>
            <a:ext cx="40233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Cylinder.Adv() 호출은 무엇인가?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25880" y="4242816"/>
            <a:ext cx="402336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A. ApiDef  B. ApiCall  C. Work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960" y="4114800"/>
            <a:ext cx="548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 i="0">
                <a:solidFill>
                  <a:srgbClr val="6B7D96"/>
                </a:solidFill>
                <a:latin typeface="Malgun Gothic"/>
              </a:rPr>
              <a:t>정답: ___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48640" y="4690872"/>
            <a:ext cx="5486400" cy="758952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731520" y="4764024"/>
            <a:ext cx="6400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F0C456"/>
                </a:solidFill>
                <a:latin typeface="Malgun Gothic"/>
              </a:rPr>
              <a:t>Q4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5880" y="4764024"/>
            <a:ext cx="40233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Sequential 연결은?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25880" y="5074920"/>
            <a:ext cx="402336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A. ArrowWork  B. ArrowCall  C. TokenSpec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94960" y="4946904"/>
            <a:ext cx="548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 i="0">
                <a:solidFill>
                  <a:srgbClr val="6B7D96"/>
                </a:solidFill>
                <a:latin typeface="Malgun Gothic"/>
              </a:rPr>
              <a:t>정답: ___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48640" y="5522976"/>
            <a:ext cx="5486400" cy="758952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731520" y="5596128"/>
            <a:ext cx="6400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F0C456"/>
                </a:solidFill>
                <a:latin typeface="Malgun Gothic"/>
              </a:rPr>
              <a:t>Q5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25880" y="5596128"/>
            <a:ext cx="40233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Continuous 가 어울리는 장비?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25880" y="5907024"/>
            <a:ext cx="402336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A. Cylinder  B. Conveyor  C. Indexer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94960" y="5779008"/>
            <a:ext cx="548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 i="0">
                <a:solidFill>
                  <a:srgbClr val="6B7D96"/>
                </a:solidFill>
                <a:latin typeface="Malgun Gothic"/>
              </a:rPr>
              <a:t>정답: ___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153912" y="2194560"/>
            <a:ext cx="5486400" cy="758952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6336792" y="2267712"/>
            <a:ext cx="6400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F0C456"/>
                </a:solidFill>
                <a:latin typeface="Malgun Gothic"/>
              </a:rPr>
              <a:t>Q6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31152" y="2267712"/>
            <a:ext cx="40233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%QX0.0.0.0 은?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31152" y="2578608"/>
            <a:ext cx="402336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A. 입력비트  B. 출력비트  C. 메모리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000232" y="2450592"/>
            <a:ext cx="548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 i="0">
                <a:solidFill>
                  <a:srgbClr val="6B7D96"/>
                </a:solidFill>
                <a:latin typeface="Malgun Gothic"/>
              </a:rPr>
              <a:t>정답: ___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153912" y="3026664"/>
            <a:ext cx="5486400" cy="758952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6336792" y="3099816"/>
            <a:ext cx="6400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F0C456"/>
                </a:solidFill>
                <a:latin typeface="Malgun Gothic"/>
              </a:rPr>
              <a:t>Q7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31152" y="3099816"/>
            <a:ext cx="40233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1 Work N Action 가능?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31152" y="3410712"/>
            <a:ext cx="402336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A. 가능  B. 불가  C. System 만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000232" y="3282696"/>
            <a:ext cx="548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 i="0">
                <a:solidFill>
                  <a:srgbClr val="6B7D96"/>
                </a:solidFill>
                <a:latin typeface="Malgun Gothic"/>
              </a:rPr>
              <a:t>정답: ___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153912" y="3858768"/>
            <a:ext cx="5486400" cy="758952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6336792" y="3931920"/>
            <a:ext cx="6400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F0C456"/>
                </a:solidFill>
                <a:latin typeface="Malgun Gothic"/>
              </a:rPr>
              <a:t>Q8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31152" y="3931920"/>
            <a:ext cx="40233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Trigger ActionType 사례?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31152" y="4242816"/>
            <a:ext cx="402336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A. Cylinder.Adv  B. Indexer.Step  C. Belt.Run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000232" y="4114800"/>
            <a:ext cx="548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 i="0">
                <a:solidFill>
                  <a:srgbClr val="6B7D96"/>
                </a:solidFill>
                <a:latin typeface="Malgun Gothic"/>
              </a:rPr>
              <a:t>정답: ___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153912" y="4690872"/>
            <a:ext cx="5486400" cy="758952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6336792" y="4764024"/>
            <a:ext cx="6400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F0C456"/>
                </a:solidFill>
                <a:latin typeface="Malgun Gothic"/>
              </a:rPr>
              <a:t>Q9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31152" y="4764024"/>
            <a:ext cx="40233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TokenSpec 의 역할?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931152" y="5074920"/>
            <a:ext cx="402336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A. IO/Tag 정의  B. Flow 정의  C. Work 정의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000232" y="4946904"/>
            <a:ext cx="548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 i="0">
                <a:solidFill>
                  <a:srgbClr val="6B7D96"/>
                </a:solidFill>
                <a:latin typeface="Malgun Gothic"/>
              </a:rPr>
              <a:t>정답: ___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153912" y="5522976"/>
            <a:ext cx="5486400" cy="758952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6336792" y="5596128"/>
            <a:ext cx="6400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F0C456"/>
                </a:solidFill>
                <a:latin typeface="Malgun Gothic"/>
              </a:rPr>
              <a:t>Q10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31152" y="5596128"/>
            <a:ext cx="40233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System 의 목적?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931152" y="5907024"/>
            <a:ext cx="4023360" cy="34747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A. Device 그룹화  B. Flow 정의  C. ApiCall 호출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000232" y="5779008"/>
            <a:ext cx="548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000" b="0" i="0">
                <a:solidFill>
                  <a:srgbClr val="6B7D96"/>
                </a:solidFill>
                <a:latin typeface="Malgun Gothic"/>
              </a:rPr>
              <a:t>정답: 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학습 목표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2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학습 목표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5가지 </a:t>
            </a:r>
            <a:r>
              <a:rPr sz="3200" b="1">
                <a:solidFill>
                  <a:srgbClr val="E6EDF5"/>
                </a:solidFill>
                <a:latin typeface="Malgun Gothic"/>
              </a:rPr>
              <a:t>+ 학습 시간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Tier 1 을 마치면 무엇을 할 수 있는가 — 5 outcomes · 2 hours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Tier 1 Intro · 학습 목표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194560"/>
            <a:ext cx="6766560" cy="713232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60A5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77240" y="2286000"/>
            <a:ext cx="67665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60A5FA"/>
                </a:solidFill>
                <a:latin typeface="Malgun Gothic"/>
              </a:rPr>
              <a:t>① Ds2 11 엔티티 이해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" y="2560320"/>
            <a:ext cx="6400800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Project · System · Device · Flow · Work · Call · ApiDef · ApiCall · TokenSpec · Arrow×2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8640" y="3017520"/>
            <a:ext cx="6766560" cy="713232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4ADE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77240" y="3108960"/>
            <a:ext cx="67665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4ADE80"/>
                </a:solidFill>
                <a:latin typeface="Malgun Gothic"/>
              </a:rPr>
              <a:t>② 첫 Cylinder 모델 작성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" y="3383280"/>
            <a:ext cx="6400800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1 Device · 2 ApiDef · 2 Work · 1 Flow — S01 시나리오 100% 따라쓰기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8640" y="3840480"/>
            <a:ext cx="6766560" cy="713232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FB92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777240" y="3931920"/>
            <a:ext cx="67665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FB923C"/>
                </a:solidFill>
                <a:latin typeface="Malgun Gothic"/>
              </a:rPr>
              <a:t>③ ApiDef vs ApiCall 구분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240" y="4206240"/>
            <a:ext cx="6400800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정의 1번, 호출 N번 — Clamp/Unclamp 재사용 패턴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48640" y="4663440"/>
            <a:ext cx="6766560" cy="713232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A78B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777240" y="4754880"/>
            <a:ext cx="67665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A78BFA"/>
                </a:solidFill>
                <a:latin typeface="Malgun Gothic"/>
              </a:rPr>
              <a:t>④ LS PLC IO 표기 적용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7240" y="5029200"/>
            <a:ext cx="6400800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%IX0.0.0.0 / %QX0.0.0.0 / %MW100 — InTag·OutTag 자유 작성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8640" y="5486400"/>
            <a:ext cx="6766560" cy="713232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F0C4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777240" y="5577840"/>
            <a:ext cx="676656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F0C456"/>
                </a:solidFill>
                <a:latin typeface="Malgun Gothic"/>
              </a:rPr>
              <a:t>⑤ 4 실습 + 퀴즈 통과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7240" y="5852160"/>
            <a:ext cx="6400800" cy="32918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Cylinder · Drilling · PickAndPlace · ButtonLamp + 10문항 점검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589520" y="2194560"/>
            <a:ext cx="4023360" cy="402336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7772400" y="2286000"/>
            <a:ext cx="402336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60A5FA"/>
                </a:solidFill>
                <a:latin typeface="Malgun Gothic"/>
              </a:rPr>
              <a:t>📁 다루는 시나리오 (S01–S07)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18120" y="2651760"/>
            <a:ext cx="5486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B923C"/>
                </a:solidFill>
                <a:latin typeface="Malgun Gothic"/>
              </a:rPr>
              <a:t>S01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66760" y="2651760"/>
            <a:ext cx="14630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Cylinder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29800" y="2651760"/>
            <a:ext cx="164592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공압 실린더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8120" y="3108960"/>
            <a:ext cx="5486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60A5FA"/>
                </a:solidFill>
                <a:latin typeface="Malgun Gothic"/>
              </a:rPr>
              <a:t>S02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66760" y="3108960"/>
            <a:ext cx="14630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Indexer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29800" y="3108960"/>
            <a:ext cx="164592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회전 인덱서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18120" y="3566160"/>
            <a:ext cx="5486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A78BFA"/>
                </a:solidFill>
                <a:latin typeface="Malgun Gothic"/>
              </a:rPr>
              <a:t>S03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66760" y="3566160"/>
            <a:ext cx="14630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Clamp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829800" y="3566160"/>
            <a:ext cx="164592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클램핑 지그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18120" y="4023360"/>
            <a:ext cx="5486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4ADE80"/>
                </a:solidFill>
                <a:latin typeface="Malgun Gothic"/>
              </a:rPr>
              <a:t>S04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66760" y="4023360"/>
            <a:ext cx="14630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Conveyor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29800" y="4023360"/>
            <a:ext cx="164592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컨베이어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18120" y="4480560"/>
            <a:ext cx="5486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S05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66760" y="4480560"/>
            <a:ext cx="14630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ButtonLamp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829800" y="4480560"/>
            <a:ext cx="164592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HMI 버튼/램프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18120" y="4937760"/>
            <a:ext cx="5486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87171"/>
                </a:solidFill>
                <a:latin typeface="Malgun Gothic"/>
              </a:rPr>
              <a:t>S06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66760" y="4937760"/>
            <a:ext cx="14630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Drilling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829800" y="4937760"/>
            <a:ext cx="164592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드릴링 스핀들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18120" y="5394960"/>
            <a:ext cx="5486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60A5FA"/>
                </a:solidFill>
                <a:latin typeface="Malgun Gothic"/>
              </a:rPr>
              <a:t>S07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66760" y="5394960"/>
            <a:ext cx="14630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6EDF5"/>
                </a:solidFill>
                <a:latin typeface="Malgun Gothic"/>
              </a:rPr>
              <a:t>PickAndPlace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829800" y="5394960"/>
            <a:ext cx="164592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픽앤플레이스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마무리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20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F0C456"/>
                </a:solidFill>
                <a:latin typeface="Malgun Gothic"/>
              </a:rPr>
              <a:t>Tier 2 </a:t>
            </a:r>
            <a:r>
              <a:rPr sz="3200" b="1">
                <a:solidFill>
                  <a:srgbClr val="E6EDF5"/>
                </a:solidFill>
                <a:latin typeface="Malgun Gothic"/>
              </a:rPr>
              <a:t>예고 +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용어집 (15)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다음 50장 미리보기 + Tier 1 핵심 15 용어 정리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Tier 1 → Tier 2 · 모델링 기본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057400"/>
            <a:ext cx="502920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F0C4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31520" y="2148840"/>
            <a:ext cx="50292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📚 Tier 2 — Tutorial_2_Practice.pptx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" y="2606040"/>
            <a:ext cx="45720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B. 모델링 기본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" y="2880360"/>
            <a:ext cx="45720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S06, S08 — Unit/System/Flow 구조 5장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7240" y="3227832"/>
            <a:ext cx="45720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C. 기본 도형 Unit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" y="3502152"/>
            <a:ext cx="45720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S01-S07 — Work/Action/Device 도형 8장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240" y="3849624"/>
            <a:ext cx="45720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D. 기본 연결 Unit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240" y="4123944"/>
            <a:ext cx="45720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Start·Reset·Interlock·SelfReset·Group 5장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240" y="4471416"/>
            <a:ext cx="45720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E. 확장 도형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240" y="4745736"/>
            <a:ext cx="45720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Multi-Action · External Action · Initial 16장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7240" y="5093208"/>
            <a:ext cx="45720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F. IO Table 심화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7240" y="5367528"/>
            <a:ext cx="45720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Symbol · Internal Variable · Script 7장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240" y="5852160"/>
            <a:ext cx="45720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4ADE80"/>
                </a:solidFill>
                <a:latin typeface="Malgun Gothic"/>
              </a:rPr>
              <a:t>→ 시나리오 노출: 15+ (S08, S09, S15-S20 신규 등장)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696712" y="2057400"/>
            <a:ext cx="594360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5879592" y="2148840"/>
            <a:ext cx="594360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60A5FA"/>
                </a:solidFill>
                <a:latin typeface="Malgun Gothic"/>
              </a:rPr>
              <a:t>📖 Tier 1 핵심 용어 15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925312" y="2651760"/>
            <a:ext cx="1767840" cy="612648"/>
          </a:xfrm>
          <a:prstGeom prst="roundRect">
            <a:avLst>
              <a:gd name="adj" fmla="val 10000"/>
            </a:avLst>
          </a:prstGeom>
          <a:solidFill>
            <a:srgbClr val="0B1624"/>
          </a:solidFill>
          <a:ln w="15240">
            <a:solidFill>
              <a:srgbClr val="F0C4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5925312" y="2651760"/>
            <a:ext cx="1767840" cy="61264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F0C456"/>
                </a:solidFill>
                <a:latin typeface="Malgun Gothic"/>
              </a:rPr>
              <a:t>Project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784592" y="2651760"/>
            <a:ext cx="1767840" cy="612648"/>
          </a:xfrm>
          <a:prstGeom prst="roundRect">
            <a:avLst>
              <a:gd name="adj" fmla="val 10000"/>
            </a:avLst>
          </a:prstGeom>
          <a:solidFill>
            <a:srgbClr val="0B1624"/>
          </a:solidFill>
          <a:ln w="15240">
            <a:solidFill>
              <a:srgbClr val="F0C4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7784592" y="2651760"/>
            <a:ext cx="1767840" cy="61264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F0C456"/>
                </a:solidFill>
                <a:latin typeface="Malgun Gothic"/>
              </a:rPr>
              <a:t>DsSystem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643872" y="2651760"/>
            <a:ext cx="1767840" cy="612648"/>
          </a:xfrm>
          <a:prstGeom prst="roundRect">
            <a:avLst>
              <a:gd name="adj" fmla="val 10000"/>
            </a:avLst>
          </a:prstGeom>
          <a:solidFill>
            <a:srgbClr val="0B1624"/>
          </a:solidFill>
          <a:ln w="15240">
            <a:solidFill>
              <a:srgbClr val="60A5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9643872" y="2651760"/>
            <a:ext cx="1767840" cy="61264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60A5FA"/>
                </a:solidFill>
                <a:latin typeface="Malgun Gothic"/>
              </a:rPr>
              <a:t>Device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925312" y="3355848"/>
            <a:ext cx="1767840" cy="612648"/>
          </a:xfrm>
          <a:prstGeom prst="roundRect">
            <a:avLst>
              <a:gd name="adj" fmla="val 10000"/>
            </a:avLst>
          </a:prstGeom>
          <a:solidFill>
            <a:srgbClr val="0B1624"/>
          </a:solidFill>
          <a:ln w="15240">
            <a:solidFill>
              <a:srgbClr val="4ADE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5925312" y="3355848"/>
            <a:ext cx="1767840" cy="61264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4ADE80"/>
                </a:solidFill>
                <a:latin typeface="Malgun Gothic"/>
              </a:rPr>
              <a:t>Flow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784592" y="3355848"/>
            <a:ext cx="1767840" cy="612648"/>
          </a:xfrm>
          <a:prstGeom prst="roundRect">
            <a:avLst>
              <a:gd name="adj" fmla="val 10000"/>
            </a:avLst>
          </a:prstGeom>
          <a:solidFill>
            <a:srgbClr val="0B1624"/>
          </a:solidFill>
          <a:ln w="15240">
            <a:solidFill>
              <a:srgbClr val="4ADE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7784592" y="3355848"/>
            <a:ext cx="1767840" cy="61264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4ADE80"/>
                </a:solidFill>
                <a:latin typeface="Malgun Gothic"/>
              </a:rPr>
              <a:t>Work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643872" y="3355848"/>
            <a:ext cx="1767840" cy="612648"/>
          </a:xfrm>
          <a:prstGeom prst="roundRect">
            <a:avLst>
              <a:gd name="adj" fmla="val 10000"/>
            </a:avLst>
          </a:prstGeom>
          <a:solidFill>
            <a:srgbClr val="0B1624"/>
          </a:solidFill>
          <a:ln w="15240">
            <a:solidFill>
              <a:srgbClr val="FB92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9643872" y="3355848"/>
            <a:ext cx="1767840" cy="61264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FB923C"/>
                </a:solidFill>
                <a:latin typeface="Malgun Gothic"/>
              </a:rPr>
              <a:t>Call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925312" y="4059936"/>
            <a:ext cx="1767840" cy="612648"/>
          </a:xfrm>
          <a:prstGeom prst="roundRect">
            <a:avLst>
              <a:gd name="adj" fmla="val 10000"/>
            </a:avLst>
          </a:prstGeom>
          <a:solidFill>
            <a:srgbClr val="0B1624"/>
          </a:solidFill>
          <a:ln w="15240">
            <a:solidFill>
              <a:srgbClr val="A78B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5925312" y="4059936"/>
            <a:ext cx="1767840" cy="61264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A78BFA"/>
                </a:solidFill>
                <a:latin typeface="Malgun Gothic"/>
              </a:rPr>
              <a:t>ApiDef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784592" y="4059936"/>
            <a:ext cx="1767840" cy="612648"/>
          </a:xfrm>
          <a:prstGeom prst="roundRect">
            <a:avLst>
              <a:gd name="adj" fmla="val 10000"/>
            </a:avLst>
          </a:prstGeom>
          <a:solidFill>
            <a:srgbClr val="0B1624"/>
          </a:solidFill>
          <a:ln w="15240">
            <a:solidFill>
              <a:srgbClr val="FB92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TextBox 42"/>
          <p:cNvSpPr txBox="1"/>
          <p:nvPr/>
        </p:nvSpPr>
        <p:spPr>
          <a:xfrm>
            <a:off x="7784592" y="4059936"/>
            <a:ext cx="1767840" cy="61264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FB923C"/>
                </a:solidFill>
                <a:latin typeface="Malgun Gothic"/>
              </a:rPr>
              <a:t>ApiCall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643872" y="4059936"/>
            <a:ext cx="1767840" cy="612648"/>
          </a:xfrm>
          <a:prstGeom prst="roundRect">
            <a:avLst>
              <a:gd name="adj" fmla="val 10000"/>
            </a:avLst>
          </a:prstGeom>
          <a:solidFill>
            <a:srgbClr val="0B1624"/>
          </a:solidFill>
          <a:ln w="15240">
            <a:solidFill>
              <a:srgbClr val="A78B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9643872" y="4059936"/>
            <a:ext cx="1767840" cy="61264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A78BFA"/>
                </a:solidFill>
                <a:latin typeface="Malgun Gothic"/>
              </a:rPr>
              <a:t>TokenSpec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925312" y="4764024"/>
            <a:ext cx="1767840" cy="612648"/>
          </a:xfrm>
          <a:prstGeom prst="roundRect">
            <a:avLst>
              <a:gd name="adj" fmla="val 10000"/>
            </a:avLst>
          </a:prstGeom>
          <a:solidFill>
            <a:srgbClr val="0B1624"/>
          </a:solidFill>
          <a:ln w="15240">
            <a:solidFill>
              <a:srgbClr val="F8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5925312" y="4764024"/>
            <a:ext cx="1767840" cy="61264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F87171"/>
                </a:solidFill>
                <a:latin typeface="Malgun Gothic"/>
              </a:rPr>
              <a:t>ArrowWork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784592" y="4764024"/>
            <a:ext cx="1767840" cy="612648"/>
          </a:xfrm>
          <a:prstGeom prst="roundRect">
            <a:avLst>
              <a:gd name="adj" fmla="val 10000"/>
            </a:avLst>
          </a:prstGeom>
          <a:solidFill>
            <a:srgbClr val="0B1624"/>
          </a:solidFill>
          <a:ln w="15240">
            <a:solidFill>
              <a:srgbClr val="F8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7784592" y="4764024"/>
            <a:ext cx="1767840" cy="61264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F87171"/>
                </a:solidFill>
                <a:latin typeface="Malgun Gothic"/>
              </a:rPr>
              <a:t>ArrowCall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643872" y="4764024"/>
            <a:ext cx="1767840" cy="612648"/>
          </a:xfrm>
          <a:prstGeom prst="roundRect">
            <a:avLst>
              <a:gd name="adj" fmla="val 10000"/>
            </a:avLst>
          </a:prstGeom>
          <a:solidFill>
            <a:srgbClr val="0B1624"/>
          </a:solidFill>
          <a:ln w="15240">
            <a:solidFill>
              <a:srgbClr val="F0C4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TextBox 50"/>
          <p:cNvSpPr txBox="1"/>
          <p:nvPr/>
        </p:nvSpPr>
        <p:spPr>
          <a:xfrm>
            <a:off x="9643872" y="4764024"/>
            <a:ext cx="1767840" cy="61264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F0C456"/>
                </a:solidFill>
                <a:latin typeface="Malgun Gothic"/>
              </a:rPr>
              <a:t>ActionType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925312" y="5468112"/>
            <a:ext cx="1767840" cy="612648"/>
          </a:xfrm>
          <a:prstGeom prst="roundRect">
            <a:avLst>
              <a:gd name="adj" fmla="val 10000"/>
            </a:avLst>
          </a:prstGeom>
          <a:solidFill>
            <a:srgbClr val="0B1624"/>
          </a:solidFill>
          <a:ln w="15240">
            <a:solidFill>
              <a:srgbClr val="60A5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5925312" y="5468112"/>
            <a:ext cx="1767840" cy="61264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60A5FA"/>
                </a:solidFill>
                <a:latin typeface="Malgun Gothic"/>
              </a:rPr>
              <a:t>SensingType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784592" y="5468112"/>
            <a:ext cx="1767840" cy="612648"/>
          </a:xfrm>
          <a:prstGeom prst="roundRect">
            <a:avLst>
              <a:gd name="adj" fmla="val 10000"/>
            </a:avLst>
          </a:prstGeom>
          <a:solidFill>
            <a:srgbClr val="0B1624"/>
          </a:solidFill>
          <a:ln w="15240">
            <a:solidFill>
              <a:srgbClr val="4ADE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7784592" y="5468112"/>
            <a:ext cx="1767840" cy="61264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4ADE80"/>
                </a:solidFill>
                <a:latin typeface="Malgun Gothic"/>
              </a:rPr>
              <a:t>InTag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643872" y="5468112"/>
            <a:ext cx="1767840" cy="612648"/>
          </a:xfrm>
          <a:prstGeom prst="roundRect">
            <a:avLst>
              <a:gd name="adj" fmla="val 10000"/>
            </a:avLst>
          </a:prstGeom>
          <a:solidFill>
            <a:srgbClr val="0B1624"/>
          </a:solidFill>
          <a:ln w="15240">
            <a:solidFill>
              <a:srgbClr val="FB92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7" name="TextBox 56"/>
          <p:cNvSpPr txBox="1"/>
          <p:nvPr/>
        </p:nvSpPr>
        <p:spPr>
          <a:xfrm>
            <a:off x="9643872" y="5468112"/>
            <a:ext cx="1767840" cy="612648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FB923C"/>
                </a:solidFill>
                <a:latin typeface="Malgun Gothic"/>
              </a:rPr>
              <a:t>OutTag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학습 환경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3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학습 환경 —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Promaker</a:t>
            </a:r>
            <a:r>
              <a:rPr sz="3200" b="1">
                <a:solidFill>
                  <a:srgbClr val="E6EDF5"/>
                </a:solidFill>
                <a:latin typeface="Malgun Gothic"/>
              </a:rPr>
              <a:t> 에디터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Ds2 모델링 전용 에디터 — 4 패널 구성 + 핵심 단축키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Promaker · DualSoft 공식 에디터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103120"/>
            <a:ext cx="7132320" cy="4023360"/>
          </a:xfrm>
          <a:prstGeom prst="roundRect">
            <a:avLst>
              <a:gd name="adj" fmla="val 4000"/>
            </a:avLst>
          </a:prstGeom>
          <a:solidFill>
            <a:srgbClr val="08111E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685800" y="2240280"/>
            <a:ext cx="6858000" cy="365760"/>
          </a:xfrm>
          <a:prstGeom prst="rect">
            <a:avLst/>
          </a:prstGeom>
          <a:solidFill>
            <a:srgbClr val="0F1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22960" y="2267712"/>
            <a:ext cx="54864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A8B8CC"/>
                </a:solidFill>
                <a:latin typeface="Malgun Gothic"/>
              </a:rPr>
              <a:t>File  Edit  View  Build  Run  PLC  Help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" y="2651760"/>
            <a:ext cx="1645920" cy="3337560"/>
          </a:xfrm>
          <a:prstGeom prst="rect">
            <a:avLst/>
          </a:prstGeom>
          <a:solidFill>
            <a:srgbClr val="0F1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77240" y="2788920"/>
            <a:ext cx="146304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F0C456"/>
                </a:solidFill>
                <a:latin typeface="Malgun Gothic"/>
              </a:rPr>
              <a:t>🗂 Project Tree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" y="3063240"/>
            <a:ext cx="155448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A8B8CC"/>
                </a:solidFill>
                <a:latin typeface="Malgun Gothic"/>
              </a:rPr>
              <a:t>📁 MyProject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240" y="3319272"/>
            <a:ext cx="155448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A8B8CC"/>
                </a:solidFill>
                <a:latin typeface="Malgun Gothic"/>
              </a:rPr>
              <a:t>  ├─ DsSystem: Cell1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240" y="3575304"/>
            <a:ext cx="155448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A8B8CC"/>
                </a:solidFill>
                <a:latin typeface="Malgun Gothic"/>
              </a:rPr>
              <a:t>  │   ├─ Device: Cyl1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240" y="3831336"/>
            <a:ext cx="155448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A8B8CC"/>
                </a:solidFill>
                <a:latin typeface="Malgun Gothic"/>
              </a:rPr>
              <a:t>  │   ├─ Device: Belt1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240" y="4087368"/>
            <a:ext cx="155448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A8B8CC"/>
                </a:solidFill>
                <a:latin typeface="Malgun Gothic"/>
              </a:rPr>
              <a:t>  │   └─ Flow: Cycle1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7240" y="4343400"/>
            <a:ext cx="155448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A8B8CC"/>
                </a:solidFill>
                <a:latin typeface="Malgun Gothic"/>
              </a:rPr>
              <a:t>  └─ IO Table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23159" y="2651760"/>
            <a:ext cx="5074920" cy="333756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2606040" y="2788920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60A5FA"/>
                </a:solidFill>
                <a:latin typeface="Malgun Gothic"/>
              </a:rPr>
              <a:t>🎨 Flow Canvas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743200" y="3931920"/>
            <a:ext cx="1188720" cy="548640"/>
          </a:xfrm>
          <a:prstGeom prst="roundRect">
            <a:avLst>
              <a:gd name="adj" fmla="val 15000"/>
            </a:avLst>
          </a:prstGeom>
          <a:solidFill>
            <a:srgbClr val="0F1A2C"/>
          </a:solidFill>
          <a:ln w="15240">
            <a:solidFill>
              <a:srgbClr val="FB92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2743200" y="3931920"/>
            <a:ext cx="118872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100" b="1" i="0">
                <a:solidFill>
                  <a:srgbClr val="FB923C"/>
                </a:solidFill>
                <a:latin typeface="Malgun Gothic"/>
              </a:rPr>
              <a:t>Work#1 Adv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114800" y="3931920"/>
            <a:ext cx="1188720" cy="548640"/>
          </a:xfrm>
          <a:prstGeom prst="roundRect">
            <a:avLst>
              <a:gd name="adj" fmla="val 15000"/>
            </a:avLst>
          </a:prstGeom>
          <a:solidFill>
            <a:srgbClr val="0F1A2C"/>
          </a:solidFill>
          <a:ln w="15240">
            <a:solidFill>
              <a:srgbClr val="60A5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4114800" y="3931920"/>
            <a:ext cx="1188720" cy="5486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100" b="1" i="0">
                <a:solidFill>
                  <a:srgbClr val="60A5FA"/>
                </a:solidFill>
                <a:latin typeface="Malgun Gothic"/>
              </a:rPr>
              <a:t>Work#2 Ret</a:t>
            </a:r>
          </a:p>
        </p:txBody>
      </p:sp>
      <p:cxnSp>
        <p:nvCxnSpPr>
          <p:cNvPr id="30" name="Connector 29"/>
          <p:cNvCxnSpPr/>
          <p:nvPr/>
        </p:nvCxnSpPr>
        <p:spPr>
          <a:xfrm>
            <a:off x="3931920" y="4206240"/>
            <a:ext cx="182880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8640" y="6172200"/>
            <a:ext cx="713232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100" b="0" i="0">
                <a:solidFill>
                  <a:srgbClr val="6B7D96"/>
                </a:solidFill>
                <a:latin typeface="Malgun Gothic"/>
              </a:rPr>
              <a:t>Promaker Editor — Project Tree · Flow Canvas · IO Table · Build Log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863840" y="2103120"/>
            <a:ext cx="3776472" cy="402336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8046720" y="2194560"/>
            <a:ext cx="3776472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60A5FA"/>
                </a:solidFill>
                <a:latin typeface="Malgun Gothic"/>
              </a:rPr>
              <a:t>⌨ 핵심 단축키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92440" y="2606040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Ctrl+N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55480" y="2606040"/>
            <a:ext cx="20116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신규 Project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92440" y="2935224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Ctrl+S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555480" y="2935224"/>
            <a:ext cx="20116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저장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92440" y="3264408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F5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555480" y="3264408"/>
            <a:ext cx="20116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Build &amp; Run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92440" y="3593592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F7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555480" y="3593592"/>
            <a:ext cx="20116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Validate Model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92440" y="3922776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Ctrl+Space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55480" y="3922776"/>
            <a:ext cx="20116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엔티티 자동완성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92440" y="4251960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Ctrl+D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555480" y="4251960"/>
            <a:ext cx="20116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Device 추가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92440" y="4581144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Ctrl+W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55480" y="4581144"/>
            <a:ext cx="20116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Work 추가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92440" y="4910328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Ctrl+Shift+A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55480" y="4910328"/>
            <a:ext cx="20116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ApiDef 추가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92440" y="5239512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Alt+→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555480" y="5239512"/>
            <a:ext cx="20116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Arrow (Seq)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92440" y="5568696"/>
            <a:ext cx="146304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F12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555480" y="5568696"/>
            <a:ext cx="201168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E6EDF5"/>
                </a:solidFill>
                <a:latin typeface="Malgun Gothic"/>
              </a:rPr>
              <a:t>IO Table 열기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Ds2 전체 그림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4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한눈에 보는 Ds2 —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11 엔티티</a:t>
            </a:r>
            <a:r>
              <a:rPr sz="3200" b="1">
                <a:solidFill>
                  <a:srgbClr val="E6EDF5"/>
                </a:solidFill>
                <a:latin typeface="Malgun Gothic"/>
              </a:rPr>
              <a:t> 마인드맵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Project ↘ DsSystem ↘ Device/Flow ↘ Work/Call ↘ ApiDef/ApiCall ↘ Arrows · TokenSpec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Tier 1 · 핵심 11 엔티티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057400"/>
            <a:ext cx="7772400" cy="416052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503920" y="2057400"/>
            <a:ext cx="3136392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86800" y="2148840"/>
            <a:ext cx="3136392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🧩 색상 범례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86800" y="2560320"/>
            <a:ext cx="182880" cy="182880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961120" y="2514600"/>
            <a:ext cx="267919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F0C456"/>
                </a:solidFill>
                <a:latin typeface="Malgun Gothic"/>
              </a:rPr>
              <a:t>Project /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61120" y="2752344"/>
            <a:ext cx="267919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A8B8CC"/>
                </a:solidFill>
                <a:latin typeface="Malgun Gothic"/>
              </a:rPr>
              <a:t>최상위 계층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86800" y="3127248"/>
            <a:ext cx="182880" cy="182880"/>
          </a:xfrm>
          <a:prstGeom prst="rect">
            <a:avLst/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961120" y="3081528"/>
            <a:ext cx="267919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60A5FA"/>
                </a:solidFill>
                <a:latin typeface="Malgun Gothic"/>
              </a:rPr>
              <a:t>Device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61120" y="3319272"/>
            <a:ext cx="267919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A8B8CC"/>
                </a:solidFill>
                <a:latin typeface="Malgun Gothic"/>
              </a:rPr>
              <a:t>물리 자산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686800" y="3694176"/>
            <a:ext cx="182880" cy="182880"/>
          </a:xfrm>
          <a:prstGeom prst="rect">
            <a:avLst/>
          </a:prstGeom>
          <a:solidFill>
            <a:srgbClr val="A78B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8961120" y="3648456"/>
            <a:ext cx="267919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A78BFA"/>
                </a:solidFill>
                <a:latin typeface="Malgun Gothic"/>
              </a:rPr>
              <a:t>ApiDef / TokenSpec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61120" y="3886200"/>
            <a:ext cx="267919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A8B8CC"/>
                </a:solidFill>
                <a:latin typeface="Malgun Gothic"/>
              </a:rPr>
              <a:t>API + IO 정의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686800" y="4261104"/>
            <a:ext cx="182880" cy="182880"/>
          </a:xfrm>
          <a:prstGeom prst="rect">
            <a:avLst/>
          </a:prstGeom>
          <a:solidFill>
            <a:srgbClr val="4AD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8961120" y="4215384"/>
            <a:ext cx="267919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4ADE80"/>
                </a:solidFill>
                <a:latin typeface="Malgun Gothic"/>
              </a:rPr>
              <a:t>Flow / Work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61120" y="4453128"/>
            <a:ext cx="267919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A8B8CC"/>
                </a:solidFill>
                <a:latin typeface="Malgun Gothic"/>
              </a:rPr>
              <a:t>작업 시퀀스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686800" y="4828032"/>
            <a:ext cx="182880" cy="182880"/>
          </a:xfrm>
          <a:prstGeom prst="rect">
            <a:avLst/>
          </a:prstGeom>
          <a:solidFill>
            <a:srgbClr val="FB9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8961120" y="4782312"/>
            <a:ext cx="267919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FB923C"/>
                </a:solidFill>
                <a:latin typeface="Malgun Gothic"/>
              </a:rPr>
              <a:t>Call / ApiCall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61120" y="5020056"/>
            <a:ext cx="267919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A8B8CC"/>
                </a:solidFill>
                <a:latin typeface="Malgun Gothic"/>
              </a:rPr>
              <a:t>호출 인스턴스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686800" y="5394960"/>
            <a:ext cx="182880" cy="182880"/>
          </a:xfrm>
          <a:prstGeom prst="rect">
            <a:avLst/>
          </a:prstGeom>
          <a:solidFill>
            <a:srgbClr val="F8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8961120" y="5349240"/>
            <a:ext cx="267919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F87171"/>
                </a:solidFill>
                <a:latin typeface="Malgun Gothic"/>
              </a:rPr>
              <a:t>ArrowWork/Call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61120" y="5586984"/>
            <a:ext cx="267919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A8B8CC"/>
                </a:solidFill>
                <a:latin typeface="Malgun Gothic"/>
              </a:rPr>
              <a:t>연결 (edges)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첫 모델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5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첫 모델: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Cylinder</a:t>
            </a:r>
            <a:r>
              <a:rPr sz="3200" b="1">
                <a:solidFill>
                  <a:srgbClr val="E6EDF5"/>
                </a:solidFill>
                <a:latin typeface="Malgun Gothic"/>
              </a:rPr>
              <a:t> ADV / RET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Tier 1 의 가장 단순한 시나리오 — 1 Device · 2 ApiDef · 2 Work · 1 Flow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S01 · Cylinder · 현장 적용: 클램핑 / 이젝팅 / 게이트 / 푸셔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057400"/>
            <a:ext cx="676656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31520" y="2148840"/>
            <a:ext cx="676656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자산 구성 + 동작 다이어그램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6492240" cy="352044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498079" y="2057400"/>
            <a:ext cx="4142232" cy="1874519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680959" y="2148840"/>
            <a:ext cx="414223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📋 IO Table (LS PLC)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0959" y="2478024"/>
            <a:ext cx="146304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Tag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89719" y="2478024"/>
            <a:ext cx="45720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Dir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92639" y="2478024"/>
            <a:ext cx="64008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Type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78439" y="2478024"/>
            <a:ext cx="118872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Address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80959" y="2734056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Cyl1_AdvCmd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89719" y="2734056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B923C"/>
                </a:solidFill>
                <a:latin typeface="Malgun Gothic"/>
              </a:rPr>
              <a:t>OUT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92639" y="2734056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78439" y="2734056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%QX0.0.0.0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80959" y="2971800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Cyl1_RetCmd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89719" y="2971800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B923C"/>
                </a:solidFill>
                <a:latin typeface="Malgun Gothic"/>
              </a:rPr>
              <a:t>OUT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92639" y="2971800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78439" y="2971800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%QX0.0.0.1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80959" y="3209544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Cyl1_AdvOK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89719" y="3209544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60A5FA"/>
                </a:solidFill>
                <a:latin typeface="Malgun Gothic"/>
              </a:rPr>
              <a:t>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92639" y="3209544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78439" y="3209544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%IX0.0.0.0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80959" y="3447288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Cyl1_RetOK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89719" y="3447288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60A5FA"/>
                </a:solidFill>
                <a:latin typeface="Malgun Gothic"/>
              </a:rPr>
              <a:t>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92639" y="3447288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378439" y="3447288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%IX0.0.0.1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98079" y="4069079"/>
            <a:ext cx="4142232" cy="2194560"/>
          </a:xfrm>
          <a:prstGeom prst="roundRect">
            <a:avLst>
              <a:gd name="adj" fmla="val 4000"/>
            </a:avLst>
          </a:prstGeom>
          <a:solidFill>
            <a:srgbClr val="08111E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7680959" y="4160519"/>
            <a:ext cx="414223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🧩 Ds2 Model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80959" y="4480559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6B7D96"/>
                </a:solidFill>
                <a:latin typeface="Consolas"/>
              </a:rPr>
              <a:t># Device 정의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80959" y="4700015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1">
                <a:solidFill>
                  <a:srgbClr val="F0C456"/>
                </a:solidFill>
                <a:latin typeface="Consolas"/>
              </a:rPr>
              <a:t>Device: </a:t>
            </a:r>
            <a:r>
              <a:rPr sz="1000" b="0">
                <a:solidFill>
                  <a:srgbClr val="E6EDF5"/>
                </a:solidFill>
                <a:latin typeface="Consolas"/>
              </a:rPr>
              <a:t>Cyl1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0959" y="4919471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├─ ApiDef: Adv  </a:t>
            </a:r>
            <a:r>
              <a:rPr sz="1000" b="0">
                <a:solidFill>
                  <a:srgbClr val="4ADE80"/>
                </a:solidFill>
                <a:latin typeface="Consolas"/>
              </a:rPr>
              <a:t>[Normal·InputSensor]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0959" y="5138927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└─ ApiDef: Ret  </a:t>
            </a:r>
            <a:r>
              <a:rPr sz="1000" b="0">
                <a:solidFill>
                  <a:srgbClr val="4ADE80"/>
                </a:solidFill>
                <a:latin typeface="Consolas"/>
              </a:rPr>
              <a:t>[Normal·InputSensor]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80959" y="5358383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/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80959" y="5577839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6B7D96"/>
                </a:solidFill>
                <a:latin typeface="Consolas"/>
              </a:rPr>
              <a:t># Flow 호출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80959" y="5797295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1">
                <a:solidFill>
                  <a:srgbClr val="F0C456"/>
                </a:solidFill>
                <a:latin typeface="Consolas"/>
              </a:rPr>
              <a:t>Flow: </a:t>
            </a:r>
            <a:r>
              <a:rPr sz="1000" b="0">
                <a:solidFill>
                  <a:srgbClr val="E6EDF5"/>
                </a:solidFill>
                <a:latin typeface="Consolas"/>
              </a:rPr>
              <a:t>Cyl1_Cycle (TCT 2.5s)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80959" y="6016751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Work#1 → </a:t>
            </a:r>
            <a:r>
              <a:rPr sz="1000" b="0">
                <a:solidFill>
                  <a:srgbClr val="4ADE80"/>
                </a:solidFill>
                <a:latin typeface="Consolas"/>
              </a:rPr>
              <a:t>Cyl1.Adv()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80959" y="6236207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Work#2 → </a:t>
            </a:r>
            <a:r>
              <a:rPr sz="1000" b="0">
                <a:solidFill>
                  <a:srgbClr val="4ADE80"/>
                </a:solidFill>
                <a:latin typeface="Consolas"/>
              </a:rPr>
              <a:t>Cyl1.Ret()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80959" y="6455663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Arrow:  Work#1 → Work#2 (Seq)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다른 도메인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6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다른 도메인: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Conveyor</a:t>
            </a:r>
            <a:r>
              <a:rPr sz="3200" b="1">
                <a:solidFill>
                  <a:srgbClr val="E6EDF5"/>
                </a:solidFill>
                <a:latin typeface="Malgun Gothic"/>
              </a:rPr>
              <a:t> Run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회전 → 직선 운반으로 도메인 전환 — Belt + 2 Photoeye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S04 · Conveyor · 현장 적용: 단방향 이송 / 정지·기동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057400"/>
            <a:ext cx="676656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31520" y="2148840"/>
            <a:ext cx="676656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자산 구성 + 동작 다이어그램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6492240" cy="352044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498079" y="2057400"/>
            <a:ext cx="4142232" cy="1874519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680959" y="2148840"/>
            <a:ext cx="414223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📋 IO Table (LS PLC)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0959" y="2478024"/>
            <a:ext cx="146304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Tag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89719" y="2478024"/>
            <a:ext cx="45720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Dir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92639" y="2478024"/>
            <a:ext cx="64008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Type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78439" y="2478024"/>
            <a:ext cx="118872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Address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80959" y="2734056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Belt1_Run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89719" y="2734056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B923C"/>
                </a:solidFill>
                <a:latin typeface="Malgun Gothic"/>
              </a:rPr>
              <a:t>OUT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92639" y="2734056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78439" y="2734056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%QX0.0.0.2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80959" y="2971800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Belt1_Stop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89719" y="2971800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B923C"/>
                </a:solidFill>
                <a:latin typeface="Malgun Gothic"/>
              </a:rPr>
              <a:t>OUT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92639" y="2971800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78439" y="2971800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%QX0.0.0.3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80959" y="3209544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Belt1_PE_In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89719" y="3209544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60A5FA"/>
                </a:solidFill>
                <a:latin typeface="Malgun Gothic"/>
              </a:rPr>
              <a:t>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92639" y="3209544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78439" y="3209544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%IX0.0.0.2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80959" y="3447288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Belt1_PE_Out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89719" y="3447288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60A5FA"/>
                </a:solidFill>
                <a:latin typeface="Malgun Gothic"/>
              </a:rPr>
              <a:t>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92639" y="3447288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378439" y="3447288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%IX0.0.0.3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98079" y="4069079"/>
            <a:ext cx="4142232" cy="2194560"/>
          </a:xfrm>
          <a:prstGeom prst="roundRect">
            <a:avLst>
              <a:gd name="adj" fmla="val 4000"/>
            </a:avLst>
          </a:prstGeom>
          <a:solidFill>
            <a:srgbClr val="08111E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7680959" y="4160519"/>
            <a:ext cx="414223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🧩 Ds2 Model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80959" y="4480559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1">
                <a:solidFill>
                  <a:srgbClr val="F0C456"/>
                </a:solidFill>
                <a:latin typeface="Consolas"/>
              </a:rPr>
              <a:t>Device: </a:t>
            </a:r>
            <a:r>
              <a:rPr sz="1000" b="0">
                <a:solidFill>
                  <a:srgbClr val="E6EDF5"/>
                </a:solidFill>
                <a:latin typeface="Consolas"/>
              </a:rPr>
              <a:t>Belt1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80959" y="4700015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├─ ApiDef: Run   </a:t>
            </a:r>
            <a:r>
              <a:rPr sz="1000" b="0">
                <a:solidFill>
                  <a:srgbClr val="4ADE80"/>
                </a:solidFill>
                <a:latin typeface="Consolas"/>
              </a:rPr>
              <a:t>[Continuous·Bypass]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0959" y="4919471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└─ ApiDef: Stop  </a:t>
            </a:r>
            <a:r>
              <a:rPr sz="1000" b="0">
                <a:solidFill>
                  <a:srgbClr val="4ADE80"/>
                </a:solidFill>
                <a:latin typeface="Consolas"/>
              </a:rPr>
              <a:t>[Normal·InputSensor]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0959" y="5138927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1">
                <a:solidFill>
                  <a:srgbClr val="F0C456"/>
                </a:solidFill>
                <a:latin typeface="Consolas"/>
              </a:rPr>
              <a:t>Flow: </a:t>
            </a:r>
            <a:r>
              <a:rPr sz="1000" b="0">
                <a:solidFill>
                  <a:srgbClr val="E6EDF5"/>
                </a:solidFill>
                <a:latin typeface="Consolas"/>
              </a:rPr>
              <a:t>Belt1_Cycle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80959" y="5358383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Work#1 → Belt1.Run()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80959" y="5577839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Work#2 → Belt1.Stop() </a:t>
            </a:r>
            <a:r>
              <a:rPr sz="1000" b="0">
                <a:solidFill>
                  <a:srgbClr val="6B7D96"/>
                </a:solidFill>
                <a:latin typeface="Consolas"/>
              </a:rPr>
              <a:t># PE_Out 도달 후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80959" y="5797295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/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80959" y="6016751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6B7D96"/>
                </a:solidFill>
                <a:latin typeface="Consolas"/>
              </a:rPr>
              <a:t># 도메인 비교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80959" y="6236207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Cylinder: 왕복 운동 (Adv/Ret)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80959" y="6455663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Conveyor: 연속 운반 (Run/Stop)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회전 운동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7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회전 운동: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Indexer</a:t>
            </a:r>
            <a:r>
              <a:rPr sz="3200" b="1">
                <a:solidFill>
                  <a:srgbClr val="E6EDF5"/>
                </a:solidFill>
                <a:latin typeface="Malgun Gothic"/>
              </a:rPr>
              <a:t> Step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회전 분할 운동 — Idx + PosDecoder · 각도 분할 + Home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S02 · Indexer · 현장 적용: 회전 테이블 / 인덱싱 다이얼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057400"/>
            <a:ext cx="676656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31520" y="2148840"/>
            <a:ext cx="676656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자산 구성 + 동작 다이어그램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6492240" cy="352044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498079" y="2057400"/>
            <a:ext cx="4142232" cy="1874519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680959" y="2148840"/>
            <a:ext cx="414223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📋 IO Table (LS PLC)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0959" y="2478024"/>
            <a:ext cx="146304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Tag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89719" y="2478024"/>
            <a:ext cx="45720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Dir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92639" y="2478024"/>
            <a:ext cx="64008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Type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78439" y="2478024"/>
            <a:ext cx="118872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Address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80959" y="2734056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Idx1_StepCmd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89719" y="2734056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B923C"/>
                </a:solidFill>
                <a:latin typeface="Malgun Gothic"/>
              </a:rPr>
              <a:t>OUT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92639" y="2734056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78439" y="2734056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%QX0.0.0.4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80959" y="2971800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Idx1_HomeCmd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89719" y="2971800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B923C"/>
                </a:solidFill>
                <a:latin typeface="Malgun Gothic"/>
              </a:rPr>
              <a:t>OUT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92639" y="2971800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78439" y="2971800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%QX0.0.0.5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80959" y="3209544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Idx1_PosDone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89719" y="3209544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60A5FA"/>
                </a:solidFill>
                <a:latin typeface="Malgun Gothic"/>
              </a:rPr>
              <a:t>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92639" y="3209544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78439" y="3209544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%IX0.0.0.4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80959" y="3447288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Idx1_AtHome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89719" y="3447288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60A5FA"/>
                </a:solidFill>
                <a:latin typeface="Malgun Gothic"/>
              </a:rPr>
              <a:t>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92639" y="3447288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378439" y="3447288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%IX0.0.0.5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98079" y="4069079"/>
            <a:ext cx="4142232" cy="2194560"/>
          </a:xfrm>
          <a:prstGeom prst="roundRect">
            <a:avLst>
              <a:gd name="adj" fmla="val 4000"/>
            </a:avLst>
          </a:prstGeom>
          <a:solidFill>
            <a:srgbClr val="08111E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7680959" y="4160519"/>
            <a:ext cx="414223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🧩 Ds2 Model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80959" y="4480559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1">
                <a:solidFill>
                  <a:srgbClr val="F0C456"/>
                </a:solidFill>
                <a:latin typeface="Consolas"/>
              </a:rPr>
              <a:t>Device: </a:t>
            </a:r>
            <a:r>
              <a:rPr sz="1000" b="0">
                <a:solidFill>
                  <a:srgbClr val="E6EDF5"/>
                </a:solidFill>
                <a:latin typeface="Consolas"/>
              </a:rPr>
              <a:t>Idx1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80959" y="4700015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├─ ApiDef: Step </a:t>
            </a:r>
            <a:r>
              <a:rPr sz="1000" b="0">
                <a:solidFill>
                  <a:srgbClr val="4ADE80"/>
                </a:solidFill>
                <a:latin typeface="Consolas"/>
              </a:rPr>
              <a:t>[Trigger·Bypass]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0959" y="4919471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└─ ApiDef: Home </a:t>
            </a:r>
            <a:r>
              <a:rPr sz="1000" b="0">
                <a:solidFill>
                  <a:srgbClr val="4ADE80"/>
                </a:solidFill>
                <a:latin typeface="Consolas"/>
              </a:rPr>
              <a:t>[Normal·InputSensor]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0959" y="5138927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1">
                <a:solidFill>
                  <a:srgbClr val="F0C456"/>
                </a:solidFill>
                <a:latin typeface="Consolas"/>
              </a:rPr>
              <a:t>Flow: </a:t>
            </a:r>
            <a:r>
              <a:rPr sz="1000" b="0">
                <a:solidFill>
                  <a:srgbClr val="E6EDF5"/>
                </a:solidFill>
                <a:latin typeface="Consolas"/>
              </a:rPr>
              <a:t>Idx1_4Station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80959" y="5358383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Work#1 → Idx1.Step()  # 90° 회전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80959" y="5577839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Work#2 → Idx1.Step()  # 다음 위치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80959" y="5797295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Work#3 → Idx1.Home()  # 사이클 종료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80959" y="6016751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/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80959" y="6236207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1">
                <a:solidFill>
                  <a:srgbClr val="A78BFA"/>
                </a:solidFill>
                <a:latin typeface="Consolas"/>
              </a:rPr>
              <a:t># 핵심: ActionType=Trigger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80959" y="6455663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Edge 1회 → 회전 시작 (S08 라인에 사용)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Work·Action 위계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8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Work · Action 관계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(위계)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Work = 작업 단위 (Flow 의 노드)  ·  Action = Work 내부 1+ 명령 (ApiCall)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S01 vs S03 — 1 Work 1 Action vs 1 Work N Action / Tier 1 위계 비교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057400"/>
            <a:ext cx="557784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60A5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31520" y="2148840"/>
            <a:ext cx="557784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◀ S01 Cylinder — 1 Work = 1 Action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5303520" cy="2880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7240" y="5440680"/>
            <a:ext cx="512064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0">
                <a:solidFill>
                  <a:srgbClr val="E6EDF5"/>
                </a:solidFill>
                <a:latin typeface="Malgun Gothic"/>
              </a:rPr>
              <a:t>• Work#1 — Cyl1.Adv()</a:t>
            </a:r>
          </a:p>
          <a:p>
            <a:pPr algn="l">
              <a:lnSpc>
                <a:spcPct val="120000"/>
              </a:lnSpc>
            </a:pPr>
            <a:r>
              <a:rPr sz="1100" b="0">
                <a:solidFill>
                  <a:srgbClr val="E6EDF5"/>
                </a:solidFill>
                <a:latin typeface="Malgun Gothic"/>
              </a:rPr>
              <a:t>• Work#2 — Cyl1.Ret()  </a:t>
            </a:r>
            <a:r>
              <a:rPr sz="1000" b="0">
                <a:solidFill>
                  <a:srgbClr val="6B7D96"/>
                </a:solidFill>
                <a:latin typeface="Malgun Gothic"/>
              </a:rPr>
              <a:t>(각 Work 가 1개의 Call 만 가짐)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45352" y="2057400"/>
            <a:ext cx="539496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A78BF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428232" y="2148840"/>
            <a:ext cx="539496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A78BFA"/>
                </a:solidFill>
                <a:latin typeface="Malgun Gothic"/>
              </a:rPr>
              <a:t>▶ S03 Clamp — 1 Work = N Action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512" y="2514600"/>
            <a:ext cx="5120640" cy="28803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73952" y="5440680"/>
            <a:ext cx="493776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0">
                <a:solidFill>
                  <a:srgbClr val="E6EDF5"/>
                </a:solidFill>
                <a:latin typeface="Malgun Gothic"/>
              </a:rPr>
              <a:t>• Work: ClampSequence</a:t>
            </a:r>
          </a:p>
          <a:p>
            <a:pPr algn="l">
              <a:lnSpc>
                <a:spcPct val="120000"/>
              </a:lnSpc>
            </a:pPr>
            <a:r>
              <a:rPr sz="1100" b="0">
                <a:solidFill>
                  <a:srgbClr val="E6EDF5"/>
                </a:solidFill>
                <a:latin typeface="Malgun Gothic"/>
              </a:rPr>
              <a:t>  ├─ Jig.Clamp()    </a:t>
            </a:r>
            <a:r>
              <a:rPr sz="1100" b="0">
                <a:solidFill>
                  <a:srgbClr val="E6EDF5"/>
                </a:solidFill>
                <a:latin typeface="Malgun Gothic"/>
              </a:rPr>
              <a:t>├─ Jig.PressCheck()    </a:t>
            </a:r>
            <a:r>
              <a:rPr sz="1100" b="0">
                <a:solidFill>
                  <a:srgbClr val="E6EDF5"/>
                </a:solidFill>
                <a:latin typeface="Malgun Gothic"/>
              </a:rPr>
              <a:t>└─ Jig.Unclamp()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6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solidFill>
            <a:srgbClr val="F0C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411480"/>
            <a:ext cx="50292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1400" b="1" i="0">
                <a:solidFill>
                  <a:srgbClr val="0B1624"/>
                </a:solidFill>
                <a:latin typeface="Malgun Gothic"/>
              </a:rPr>
              <a:t>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288" y="411480"/>
            <a:ext cx="731520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400" b="1" i="0">
                <a:solidFill>
                  <a:srgbClr val="F0C456"/>
                </a:solidFill>
                <a:latin typeface="Malgun Gothic"/>
              </a:rPr>
              <a:t>입문 ·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0" y="411480"/>
            <a:ext cx="1280160" cy="329184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300" b="0" i="0">
                <a:solidFill>
                  <a:srgbClr val="6B7D96"/>
                </a:solidFill>
                <a:latin typeface="Malgun Gothic"/>
              </a:rPr>
              <a:t>9 / 95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548640" y="841248"/>
            <a:ext cx="11091672" cy="0"/>
          </a:xfrm>
          <a:prstGeom prst="line">
            <a:avLst/>
          </a:prstGeom>
          <a:ln w="25400">
            <a:solidFill>
              <a:srgbClr val="F0C45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" y="960120"/>
            <a:ext cx="10972800" cy="6400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/>
            <a:r>
              <a:rPr sz="3200" b="1">
                <a:solidFill>
                  <a:srgbClr val="E6EDF5"/>
                </a:solidFill>
                <a:latin typeface="Malgun Gothic"/>
              </a:rPr>
              <a:t>System — </a:t>
            </a:r>
            <a:r>
              <a:rPr sz="3200" b="1">
                <a:solidFill>
                  <a:srgbClr val="F0C456"/>
                </a:solidFill>
                <a:latin typeface="Malgun Gothic"/>
              </a:rPr>
              <a:t>자산 그룹화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1627632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A8B8CC"/>
                </a:solidFill>
                <a:latin typeface="Malgun Gothic"/>
              </a:rPr>
              <a:t>여러 Device 를 묶는 논리 단위 — XYRobot + VacGripper 분리 후 시스템으로 통합</a:t>
            </a:r>
          </a:p>
        </p:txBody>
      </p:sp>
      <p:cxnSp>
        <p:nvCxnSpPr>
          <p:cNvPr id="10" name="Connector 9"/>
          <p:cNvCxnSpPr/>
          <p:nvPr/>
        </p:nvCxnSpPr>
        <p:spPr>
          <a:xfrm>
            <a:off x="548640" y="6355080"/>
            <a:ext cx="11091672" cy="0"/>
          </a:xfrm>
          <a:prstGeom prst="line">
            <a:avLst/>
          </a:prstGeom>
          <a:ln w="12700">
            <a:solidFill>
              <a:srgbClr val="1A2B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" y="6446520"/>
            <a:ext cx="822960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0" i="0">
                <a:solidFill>
                  <a:srgbClr val="6B7D96"/>
                </a:solidFill>
                <a:latin typeface="Malgun Gothic"/>
              </a:rPr>
              <a:t>S07 · PickAndPlace · 현장 적용: 자재 이송 / 부품 적재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6446520"/>
            <a:ext cx="3017520" cy="32004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r"/>
            <a:r>
              <a:rPr sz="1100" b="1" i="0">
                <a:solidFill>
                  <a:srgbClr val="F0C456"/>
                </a:solidFill>
                <a:latin typeface="Malgun Gothic"/>
              </a:rPr>
              <a:t>Ds2 Tutorial · DualSoft 2026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2057400"/>
            <a:ext cx="6766560" cy="4160520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31520" y="2148840"/>
            <a:ext cx="6766560" cy="31089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F0C456"/>
                </a:solidFill>
                <a:latin typeface="Malgun Gothic"/>
              </a:rPr>
              <a:t>자산 구성 + 동작 다이어그램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6492240" cy="352044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498079" y="2057400"/>
            <a:ext cx="4142232" cy="1874519"/>
          </a:xfrm>
          <a:prstGeom prst="roundRect">
            <a:avLst>
              <a:gd name="adj" fmla="val 4000"/>
            </a:avLst>
          </a:prstGeom>
          <a:solidFill>
            <a:srgbClr val="0F1A2C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680959" y="2148840"/>
            <a:ext cx="414223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📋 IO Table (LS PLC)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0959" y="2478024"/>
            <a:ext cx="146304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Tag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89719" y="2478024"/>
            <a:ext cx="45720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Dir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92639" y="2478024"/>
            <a:ext cx="64008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Type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78439" y="2478024"/>
            <a:ext cx="1188720" cy="228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A8B8CC"/>
                </a:solidFill>
                <a:latin typeface="Malgun Gothic"/>
              </a:rPr>
              <a:t>Address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80959" y="2734056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Rbt_X_Cmd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89719" y="2734056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B923C"/>
                </a:solidFill>
                <a:latin typeface="Malgun Gothic"/>
              </a:rPr>
              <a:t>OUT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92639" y="2734056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INT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78439" y="2734056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%QW0.0.1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80959" y="2971800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Rbt_Y_Cmd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89719" y="2971800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B923C"/>
                </a:solidFill>
                <a:latin typeface="Malgun Gothic"/>
              </a:rPr>
              <a:t>OUT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92639" y="2971800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INT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78439" y="2971800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%QW0.0.2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80959" y="3209544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Vac_On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89719" y="3209544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FB923C"/>
                </a:solidFill>
                <a:latin typeface="Malgun Gothic"/>
              </a:rPr>
              <a:t>OUT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92639" y="3209544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78439" y="3209544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%QX0.0.0.6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80959" y="3447288"/>
            <a:ext cx="146304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F0C456"/>
                </a:solidFill>
                <a:latin typeface="Consolas"/>
              </a:rPr>
              <a:t>Vac_VacOK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89719" y="3447288"/>
            <a:ext cx="45720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60A5FA"/>
                </a:solidFill>
                <a:latin typeface="Malgun Gothic"/>
              </a:rPr>
              <a:t>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92639" y="3447288"/>
            <a:ext cx="64008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E6EDF5"/>
                </a:solidFill>
                <a:latin typeface="Malgun Gothic"/>
              </a:rPr>
              <a:t>BOOL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378439" y="3447288"/>
            <a:ext cx="1188720" cy="237744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0">
                <a:solidFill>
                  <a:srgbClr val="4ADE80"/>
                </a:solidFill>
                <a:latin typeface="Consolas"/>
              </a:rPr>
              <a:t>%IX0.0.0.6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98079" y="4069079"/>
            <a:ext cx="4142232" cy="2194560"/>
          </a:xfrm>
          <a:prstGeom prst="roundRect">
            <a:avLst>
              <a:gd name="adj" fmla="val 4000"/>
            </a:avLst>
          </a:prstGeom>
          <a:solidFill>
            <a:srgbClr val="08111E"/>
          </a:solidFill>
          <a:ln w="15240">
            <a:solidFill>
              <a:srgbClr val="2A45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7680959" y="4160519"/>
            <a:ext cx="4142232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60A5FA"/>
                </a:solidFill>
                <a:latin typeface="Malgun Gothic"/>
              </a:rPr>
              <a:t>🧩 Ds2 Model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80959" y="4480559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1">
                <a:solidFill>
                  <a:srgbClr val="F0C456"/>
                </a:solidFill>
                <a:latin typeface="Consolas"/>
              </a:rPr>
              <a:t>DsSystem: </a:t>
            </a:r>
            <a:r>
              <a:rPr sz="1000" b="0">
                <a:solidFill>
                  <a:srgbClr val="E6EDF5"/>
                </a:solidFill>
                <a:latin typeface="Consolas"/>
              </a:rPr>
              <a:t>PickPlaceCell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80959" y="4700015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├─ Device: XYRobot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0959" y="4919471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│   ├─ ApiDef: MoveTo(x,y)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0959" y="5138927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│   └─ ApiDef: Home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80959" y="5358383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└─ Device: VacGripper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80959" y="5577839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    ├─ ApiDef: Pick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80959" y="5797295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    └─ ApiDef: Release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80959" y="6016751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1">
                <a:solidFill>
                  <a:srgbClr val="F0C456"/>
                </a:solidFill>
                <a:latin typeface="Consolas"/>
              </a:rPr>
              <a:t>Flow: </a:t>
            </a:r>
            <a:r>
              <a:rPr sz="1000" b="0">
                <a:solidFill>
                  <a:srgbClr val="E6EDF5"/>
                </a:solidFill>
                <a:latin typeface="Consolas"/>
              </a:rPr>
              <a:t>Cycle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80959" y="6236207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W1 MoveTo(P1) → W2 Pick →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80959" y="6455663"/>
            <a:ext cx="3867912" cy="219456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r>
              <a:rPr sz="1000" b="0">
                <a:solidFill>
                  <a:srgbClr val="E6EDF5"/>
                </a:solidFill>
                <a:latin typeface="Consolas"/>
              </a:rPr>
              <a:t>  W3 MoveTo(P2) → W4 Release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