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92640" y="457200"/>
            <a:ext cx="201168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>
                <a:solidFill>
                  <a:srgbClr val="F0C456"/>
                </a:solidFill>
                <a:latin typeface="맑은 고딕"/>
              </a:rPr>
              <a:t>Tier 2 · 실전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2640" y="841248"/>
            <a:ext cx="20116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100" b="0">
                <a:solidFill>
                  <a:srgbClr val="A8B8CC"/>
                </a:solidFill>
                <a:latin typeface="맑은 고딕"/>
              </a:rPr>
              <a:t>21 / 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1033272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000" b="1">
                <a:solidFill>
                  <a:srgbClr val="E6EDF5"/>
                </a:solidFill>
                <a:latin typeface="맑은 고딕"/>
              </a:rPr>
              <a:t>Tier 2 — 실전 모델링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560320"/>
            <a:ext cx="103327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0">
                <a:solidFill>
                  <a:srgbClr val="F0C456"/>
                </a:solidFill>
                <a:latin typeface="맑은 고딕"/>
              </a:rPr>
              <a:t>Practice · 50 슬라이드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103327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>
                <a:solidFill>
                  <a:srgbClr val="A8B8CC"/>
                </a:solidFill>
                <a:latin typeface="맑은 고딕"/>
              </a:rPr>
              <a:t>5 챕터 · 50 슬라이드 · 15+ 현장 시나리오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727" y="4023360"/>
            <a:ext cx="2103120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3727" y="41605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167" y="4572000"/>
            <a:ext cx="192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모델링 기본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167" y="4983480"/>
            <a:ext cx="19202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7 slides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167" y="5303520"/>
            <a:ext cx="192024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>
                <a:solidFill>
                  <a:srgbClr val="6B7D96"/>
                </a:solidFill>
                <a:latin typeface="맑은 고딕"/>
              </a:rPr>
              <a:t>S04 S06 S07 S08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04007" y="4023360"/>
            <a:ext cx="2103120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804007" y="41605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447" y="4572000"/>
            <a:ext cx="192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도형 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447" y="4983480"/>
            <a:ext cx="19202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12 slides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447" y="5303520"/>
            <a:ext cx="192024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>
                <a:solidFill>
                  <a:srgbClr val="6B7D96"/>
                </a:solidFill>
                <a:latin typeface="맑은 고딕"/>
              </a:rPr>
              <a:t>S01-S07 + S20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44287" y="4023360"/>
            <a:ext cx="2103120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044287" y="41605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5727" y="4572000"/>
            <a:ext cx="192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기본 연결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5727" y="4983480"/>
            <a:ext cx="19202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5 slides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5727" y="5303520"/>
            <a:ext cx="192024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>
                <a:solidFill>
                  <a:srgbClr val="6B7D96"/>
                </a:solidFill>
                <a:latin typeface="맑은 고딕"/>
              </a:rPr>
              <a:t>S02 S03 S04 S07 S08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84567" y="4023360"/>
            <a:ext cx="2103120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284567" y="41605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6007" y="4572000"/>
            <a:ext cx="192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확장 도형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76007" y="4983480"/>
            <a:ext cx="19202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19 slides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76007" y="5303520"/>
            <a:ext cx="192024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>
                <a:solidFill>
                  <a:srgbClr val="6B7D96"/>
                </a:solidFill>
                <a:latin typeface="맑은 고딕"/>
              </a:rPr>
              <a:t>S05 S08 S09 S11 S15 S20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24847" y="4023360"/>
            <a:ext cx="2103120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9524847" y="41605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16287" y="4572000"/>
            <a:ext cx="192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IO Table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16287" y="4983480"/>
            <a:ext cx="19202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7 slides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16287" y="5303520"/>
            <a:ext cx="192024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>
                <a:solidFill>
                  <a:srgbClr val="6B7D96"/>
                </a:solidFill>
                <a:latin typeface="맑은 고딕"/>
              </a:rPr>
              <a:t>S01 S05 S17 S20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Tier 2 · 실전 모델링 — 50 슬라이드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Device 도형 — 자산 박스 + ApiDef 슬롯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Device 도형은 물리 자산 1개를 표현 — ApiDef 슬롯이 1+ 개 노출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S02 Indexer — Idx1 자산 + 2 ApiDef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Device 구성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Device 라벨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Idx1 (Indexer 회전 테이블)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ApiDef #1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Step — 1 스텝 회전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ApiDef #2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Home — 원점 복귀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Tag 슬롯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각 ApiDef 마다 InTag / OutTag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재사용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여러 Flow 에서 동일 Idx1.Step() 호출 가능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내부 배치 (Internal) — Work 안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 을 Work 박스 내부에 그리는 표준 패턴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S06 Drilling — Drill Work 내부 Spindle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Internal 배치 규칙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기본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은 소속 Work 박스 안에 그린다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장점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 Work : N Action 관계 시각화 명확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단점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이 많아지면 Work 박스가 비대해짐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수 ≤ 3 일 때 Internal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외부 배치 (External) — 별도 Action 박스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 을 Work 박스 밖에 두고 점선으로 연결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S07 PickAndPlace — Move Work 외부 Action 박스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External 배치 규칙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기본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박스를 Work 밖에 그리고 점선 연결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장점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박스 크기 일정 — 가독성 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공유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 Action 을 N Work 가 참조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복잡 셀 (S07/S11) 에서 External 권장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내부 명령 — Internal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 내부에서 로컬 변수 할당 / 연산 — S20 LeakTest target pressure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S20 LeakTest — target = 5.0 bar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Internal Action 용도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Local Variable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target_press = 5.0 bar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Threshold 설정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LeakLimit = 0.05 bar/s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PLC 외부 IO 미사용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내부 변수만 갱신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일반 ApiCall 과 구분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InTag/OutTag 없이 값 할당만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테스트 파라미터 · 임계값 · Recipe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타입 — Internal vs External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Work 자체가 흐름 안에 있느냐 (Internal) vs 외부 트리거 (External)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S08 IndexerLine — Internal Work 가시화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Work 타입 분류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Internal 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내부에서 ArrowWork 로 연결 — 표준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External 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시스템이 트리거 (예: HMI Press)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S08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4 Station Work 는 모두 Internal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External 예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S05 Operator Button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External 은 점선 박스 또는 별도 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타입 — Internal vs External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 이 Work 안에 있느냐 (Internal) vs Work 외부 정의 (External)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S07 PickAndPlace — Internal/External Action 혼합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Action 타입 분류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Internal Action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박스 안에 직접 — Spindle.Rot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External Action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박스 밖 별도 박스 — Gripper.On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선택 기준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재사용 여부 + 가독성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S07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 는 Internal · Grip 은 External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External 은 점선 박스 + 점선 연결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ApiDef 정의 — Device 가 노출하는 인터페이스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ApiDef = Device 의 메소드 시그니처 — 정의는 단 1번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S03 Clamp — ApiDef 2개 (Clamp, Unclamp)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5454396" cy="4160520"/>
          </a:xfrm>
          <a:prstGeom prst="rect">
            <a:avLst/>
          </a:prstGeom>
          <a:solidFill>
            <a:srgbClr val="08111E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85800" y="2194560"/>
            <a:ext cx="5180076" cy="3977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>
                <a:solidFill>
                  <a:srgbClr val="E6EDF5"/>
                </a:solidFill>
                <a:latin typeface="Consolas"/>
              </a:rPr>
              <a:t>Device: Clamp1</a:t>
            </a:r>
          </a:p>
          <a:p>
            <a:pPr algn="l"/>
            <a:r>
              <a:rPr sz="1100" b="0">
                <a:solidFill>
                  <a:srgbClr val="F0C456"/>
                </a:solidFill>
                <a:latin typeface="Consolas"/>
              </a:rPr>
              <a:t>  ApiDef: Clamp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InTag:  Clamp1_OK     %IX0.0.0.0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OutTag: Clamp1_Cmd    %QX0.0.0.0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    ActionType:  Normal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    SensingType: InputSensor</a:t>
            </a:r>
          </a:p>
          <a:p>
            <a:pPr algn="l"/>
            <a:r>
              <a:rPr sz="1100" b="0">
                <a:solidFill>
                  <a:srgbClr val="F0C456"/>
                </a:solidFill>
                <a:latin typeface="Consolas"/>
              </a:rPr>
              <a:t>  ApiDef: Unclamp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InTag:  Clamp1_Unclamp_OK  %IX0.0.0.1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OutTag: Clamp1_Unclamp_Cmd %QX0.0.0.1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    ActionType:  Normal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    SensingType: InputSensor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85916" y="2103120"/>
            <a:ext cx="545439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368796" y="2194560"/>
            <a:ext cx="508863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ApiDef 정의 규칙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8796" y="2578608"/>
            <a:ext cx="508863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1번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동일 ApiDef 는 한 Device 에 단 한 번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재사용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여러 Flow / Work 에서 ApiCall 로 재사용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ActionType /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ApiDef 수준에서 결정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Override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ApiCall 마다 일부 옵션 override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ApiDef 이름은 동사 (Clamp, Run, Step)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ApiCall 사용 — Flow 가 호출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ApiCall 은 ApiDef 의 1회 호출 — N Work 가 동일 ApiDef 다중 호출 가능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S03 Clamp — Clamp.Clamp() · Clamp.Unclamp() 다중 호출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ApiCall 다중 사용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Work#1.ApiCall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Clamp1.Clamp() — 가공 직전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Work#2.ApiCall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Clamp1.Unclamp() — 가공 직후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Work#3.ApiCall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Clamp1.Clamp() — 다음 사이클 (재호출)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핵심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ApiDef 는 1번 정의 · ApiCall 은 N번 사용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매개변수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ApiCall 시 입력값 override 가능 (S20 target)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System Interface 종합 — ApiDef 1번 정의 vs ApiCall N번 사용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S07 PickAndPlace — Move(x,y) 는 1번 정의, 좌표 다른 4번 호출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S07 PickAndPlace — 1 ApiDef · N ApiCall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1 정의 N 호출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ApiDef Move(x,y)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XYRobot 에서 단 1번 정의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 #1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Move(srcX, srcY) — Pick 위치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 #2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Move(0, 0) — Home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 #3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Move(dstX, dstY) — Place 위치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 #4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Move(0, 0) — Home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효과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재사용 · 유지보수 ↑ · 일관성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39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11 엔티티 종합 정리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Ds2 모델의 11 가지 핵심 엔티티 — 정의 / 호출 / 연결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Concept · 11 Entities Relation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11091672" cy="384048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10817352" cy="3566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5989320"/>
            <a:ext cx="11091672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>
                <a:solidFill>
                  <a:srgbClr val="A8B8CC"/>
                </a:solidFill>
                <a:latin typeface="맑은 고딕"/>
              </a:rPr>
              <a:t>Project · DsSystem · Device · ApiDef · Flow · Work · ApiCall · ArrowWork · InTag · OutTag · IO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모델링 4 계층 — Project / System / Device /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최상위 컨테이너부터 실행 흐름까지 — Ds2 의 4 계층 구조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Tier 2 · 모델링 기본 — 계층 개요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최상위 → 실행 흐름 (4 단계)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Project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최상위 컨테이너. 1+ DsSystem 보유. 빌드/배포 단위.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DsSystem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물리 셀/라인 그룹. 1+ Device 와 1+ Flow.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Device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물리 자산 (실린더·로봇·센서). ApiDef 노출.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묶음 + ArrowWork 연결. 1 사이클 = 1 Flow.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계층별 책임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 (Define)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Project / Device / ApiDef — 모델 정적 구조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호출 (Call)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안 ApiCall 이 Device.ApiDef 를 호출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연결 (Connect)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ArrowWork 가 Work 와 Work 를 잇는다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실행 (Run)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가 한 사이클 동안 모든 Work 를 순회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연결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Start — 외부 신호로 사이클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Start 연결: 외부 입력 → 첫 Work 활성화 (S04 Conveyor 시작 버튼)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S04 Conveyor — Start 신호로 Belt.Run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4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61978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Start 연결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6197804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출발점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의 첫 Work 앞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입력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신호 (HMI Start · 자동 트리거)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S04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StartBtn → Belt.Run()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InTag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StartBtn (%IX0.0.0.10)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왼쪽 끝 화살표 + 'Start' 라벨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95084" y="2103120"/>
            <a:ext cx="4345228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44" y="2240280"/>
            <a:ext cx="407090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연결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Reset — 강제 초기화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Reset 연결: 임의 시점에 Flow 를 초기 상태로 강제 복귀 (S03 비상 해제)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S03 Clamp — 비상 해제로 Unclamp 강제 실행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Reset 연결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목적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오류/비상 시 강제 초기 상태로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S03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비상 버튼 → Clamp.Unclamp() 강제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입력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EStop · Reset 버튼 · 외부 명령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현재 Work 중단 후 Reset 대상 Work 로 점프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빨강 점선 화살표 + 'Reset' 라벨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연결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Interlock — 안전 잠금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Interlock: 특정 조건 미충족 시 Work 진행 차단 (S08 안전 영역)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S08 IndexerLine — Safety 영역 Interlock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Interlock 연결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목적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안전 조건 위반 시 Work 차단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S08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Light Curtain OFF 시 Indexer 정지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Door 닫힘 · 사람 부재 · Pressure 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조건 충족까지 Work 진행 차단 (대기)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굵은 직각 화살표 + 'Interlock' 라벨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연결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SelfReset — 자기 복귀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SelfReset: Work 완료 후 자동으로 원점/초기상태 복귀 (S02 Indexer Home)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S02 Indexer — Step 후 자동 Home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SelfReset 연결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목적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완료 직후 자동 초기화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S02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Indexer.Step() 후 자동으로 Home 위치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사용자 명령 없이 OutTag 자동 OFF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단동 솔레노이드 · 스프링 복귀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고리 모양 화살표 + 'SelfReset' 라벨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연결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Group — 다중 Work 그룹화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Group: 여러 Work 를 하나의 합성 단위로 묶기 (S07 Pick+Place 묶음)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S07 PickAndPlace — Pick Group + Place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Group 연결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목적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관련 Work 들을 1 단위로 그룹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S07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MoveToSrc + GripOn → Pick Group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점선 사각형으로 Work 들을 감싸기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재사용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Group 단위로 Reset / Interlock 적용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Hierarchical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Group 안에 Group 중첩 가능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 시스템 로딩 — Device 참조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다른 System 의 Device 를 import 해서 참조 (S16 외부 컨베이어)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S16 CartonSealing — 외부 IncomingBelt 참조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외부 Device 로딩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Import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OtherSystem.IncomingBelt 참조 선언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S16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패키징 셀이 컨베이어 셀의 Belt 호출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Read Only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Device 의 ApiDef 호출만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Bus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PLC 간 EtherCAT · CC-Link 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Device 박스에 'EXT' 배지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 시스템 — System 외부 자산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System 경계 외부 자산 (S11 Robot6 + 외부 Vision)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S11 Robot6Axis — 외부 Vision 시스템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외부 System 참조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S11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Robot6 셀이 별도 Vision PC 와 통신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통신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TCP/IP · OPC UA · 산업용 이더넷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Vision.InspectAndReturn() 동기 호출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External — 외부 응답 대기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Latency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시스템 응답 ms~s 단위 고려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시스템 버튼/램프 — 5×5 패널 (S05 ButtonLamp)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Operator Panel: 5 버튼 + 5 램프 — Auto/Manual/Drive/Pause/Emergency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S05 ButtonLamp — Operator Panel 5×5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Panel 구성 (5+5)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Btn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 — 자동 시작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Btn 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Stop — 정지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Btn 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Reset — 리셋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Btn 4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Mode — Auto/Manual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Btn 5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EStop — 비상정지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1-5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각 버튼 상태 미러링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시스템 버튼/램프 종류 — 5가지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Auto / Manual / Drive / Pause / Emergency — 표준 운전 모드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S05 ButtonLamp + S15 SafetyHMI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5 가지 표준 버튼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Auto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자동 운전 — 모든 Work 자동 진행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Manual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수동 운전 — Work 1단계씩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Drive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주행 시작 — 사이클 트리거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Pause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일시정지 — 현 Work 보류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Emergency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비상정지 — 즉시 차단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각 모드별 램프 표시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Auto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Green — 자동 운전 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Manual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Yellow — 수동 운전 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Run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Blue — 사이클 진행 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Pause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Orange 깜빡 — 일시정지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 EStop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Red — 비상정지 잠금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49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외부조건 — Ready Condition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Flow 시작 전 충족해야 할 외부 조건 (S15 Door 닫힘)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Ready Condition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Ready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시작 가능 여부의 전제조건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S15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Safety Door 닫힘 + Light Curtain 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상단 점선 박스 'READY'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미충족 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 버튼 눌러도 Flow 진행 안 함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관련 Lamp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Lamp_Ready (Blue 점등 — 운전 준비)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Project &amp; DsSystem — 최상위 컨테이너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단일 Project 안에 다수의 DsSystem · 각 System 은 하나의 셀/라인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S06 Drilling · S08 IndexerLine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구조 예시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Project: MyLine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단일 빌드 단위 — 한 PLC 프로젝트로 출력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DsSystem: DrillCell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S06 — Spindle + Z + Coolant 3 Device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DsSystem: IdxLine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S08 — 4 Station + Indexer 합성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주의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DsSystem 간 직접 호출 불가 — 외부 시스템 로딩으로 연결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외부조건 — Drive Condition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Flow 진행 중 매 Work 마다 검증하는 운전 조건 (S15 운전 유지)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Drive Condition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Drive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진행 중 조건 — Work 마다 검증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S15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Air 압력 OK · 24V 전원 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미충족 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현재 Work 즉시 정지 (Pause)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Ready vs Drive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Ready=시작 전, Drive=진행 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관련 Lamp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Lamp_Run (Green 점등 — 운전 중)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외부액션 — Emergency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비상정지 시 실행되는 외부 Action (S15 EStop)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Emergency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Emergency 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Trigger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EStop 버튼 / Light Curtain 인터럽트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모든 출력 OFF · Brake ON · 알람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Reset 요구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수동 Reset 후에만 복귀 허용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Red 점등 + Buzzer 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외부 빨강 박스 'EMERGENCY'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외부액션 — Pause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일시정지 시 실행되는 외부 Action (S15 Pause)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Pause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Pause 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Trigger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Pause 버튼 또는 Drive Condition 위반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현재 Work 상태 유지 — 출력 hold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재개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Resume 명령으로 동일 지점부터 재개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vs Emergency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Pause 는 안전 손상 없음 · 복구 빠름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Orange 깜빡 — 일시정지 표시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Safety for Action — Action 안전 조건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특정 Action 실행 전 추가 안전 검증 (S08 영역 안전)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S08 IndexerLine — Safety for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Safety for 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특정 Action 만의 추가 안전 조건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S08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Indexer.Step() 전 Light Curtain 검증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Drive Condition 과 차이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전체 vs 특정 Action 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위반 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해당 Action 만 차단 (다른 Action 진행)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박스 옆 자물쇠 아이콘 + 조건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초기조건 — Initial Ready / Initial Finish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Work 의 초기 상태 — 시작 시 이미 Ready 인지 Finish 인지 (S02 Indexer)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S02 Indexer — Initial Home 상태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초기조건 옵션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Initial Ready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시작 시 Work 가 즉시 시작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Initial Finish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시작 시 Work 가 이미 완료 상태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S02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Idx 가 Home 위치라면 Initial Finish = Home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전원 ON 시 자산의 초기 위치 매핑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부작용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잘못 설정 시 첫 사이클 오동작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Multi-Action 단일 — 1 Work / 1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가장 단순한 패턴: 1 Work 안 1 Action (S01 Cylinder)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 Cylinder — 1 Work / 1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1:1 패턴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Advance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Cyl1.Adv() — 단일 ApiCall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장점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가장 단순 · 디버깅 쉬움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단일 액추에이터 (실린더, 솔레노이드)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신규 모델링 시 1:1 부터 시작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Multi-Action 복수 — 1 Work / N Action 동시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1 Work 안에 N Action 을 동시 실행 (S06 Spindle+Z+Coolant)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S06 Drilling — 3 Action 동시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1:N 패턴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DrillStart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Spindle.RotateOn (회전 시작)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ZAxis.Descend (Z 하강)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Coolant.SprayOn (쿨란트 분사)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동시 실행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완료 = 모든 Action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복합 동작 — 한 동작이 여러 자산 사용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인터페이스 옵션 — 입출력 조합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ActionType + SensingType 조합으로 5종 인터페이스 (S18 Dispensing)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S18 Dispensing — Pulse + Continuous 혼합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인터페이스 5종 조합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Out + InSensor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표준 — Normal + InputSensor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Out 만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출력만 — SensingType=Bypass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 만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센서만 — 외부 신호 수신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Pulse + Timeout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디스펜싱 — 정해진 시간 분사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Continuous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디스펜싱 연속 모드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출력 옵션 — Normal vs Push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Normal: 명령 유지 · Push: 펄스성 1회 (S01 vs S05)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Concept · ActionType 5 kinds timing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4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61978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Normal vs Push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6197804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Normal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OutTag 명령을 InTag 도달까지 유지 (S01 Cyl.Adv)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Push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OutTag 를 짧게 1회 펄스 (S05 Btn 누르기)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선택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유지형 액추에이터=Normal · 트리거=Push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관련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Pulse · Trigger · Continuous 도 같은 축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95084" y="2103120"/>
            <a:ext cx="4345228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44" y="2240280"/>
            <a:ext cx="407090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59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설정값 — 기본값 vs 사용자 입력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ApiDef 의 기본값 vs ApiCall 의 override (S20 target pressure)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S20 LeakTest — target pressure override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설정값 입력 방식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ApiDef Default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Pressurize(target=5.0)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ApiCall Override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Pressurize(target=7.5) — 호출별 변경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HMI Input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운전 중 HMI 에서 target 입력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Recipe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Recipe ID 로 batch 별 자동 매핑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S20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제품별 target pressure 다름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Device — 물리 자산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ApiDef 를 노출하는 단위 — S03 단순 vs S07 합성 자산 비교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S03 Clamp vs S07 PickAndPlace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54396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85800" y="2176272"/>
            <a:ext cx="5180076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S03 Clamp — 단일 자산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87168"/>
            <a:ext cx="5180076" cy="12755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3799332"/>
            <a:ext cx="5180076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0">
                <a:solidFill>
                  <a:srgbClr val="A8B8CC"/>
                </a:solidFill>
                <a:latin typeface="맑은 고딕"/>
              </a:rPr>
              <a:t>1 Device · 2 ApiDef (Clamp/Unclamp)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85916" y="2103120"/>
            <a:ext cx="5454396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323076" y="2176272"/>
            <a:ext cx="5180076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S07 PickAndPlace — 합성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76" y="2487168"/>
            <a:ext cx="5180076" cy="12755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3076" y="3799332"/>
            <a:ext cx="5180076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0">
                <a:solidFill>
                  <a:srgbClr val="A8B8CC"/>
                </a:solidFill>
                <a:latin typeface="맑은 고딕"/>
              </a:rPr>
              <a:t>2 Device (XYRobot + VacGripper)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8640" y="4274820"/>
            <a:ext cx="5454396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85800" y="4347972"/>
            <a:ext cx="5180076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S03 IO 단순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5971032"/>
            <a:ext cx="5180076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0">
                <a:solidFill>
                  <a:srgbClr val="A8B8CC"/>
                </a:solidFill>
                <a:latin typeface="맑은 고딕"/>
              </a:rPr>
              <a:t>Clamp/Unclamp · 압력센서 1 + 솔레노이드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85916" y="4274820"/>
            <a:ext cx="5454396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323076" y="4347972"/>
            <a:ext cx="5180076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S07 IO 다중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3076" y="5971032"/>
            <a:ext cx="5180076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0">
                <a:solidFill>
                  <a:srgbClr val="A8B8CC"/>
                </a:solidFill>
                <a:latin typeface="맑은 고딕"/>
              </a:rPr>
              <a:t>X·Y 모터 2 + 그리퍼 솔레노이드 1 + 위치 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AutoPre 조건 — 자동운전 전제조건 + 수동조작 가능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자동 시작 직전 만족돼야 하는 조건 + 수동 시 잠시 우회 (S15)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AutoPre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AutoPre 조건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Auto 모드 진입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Door 닫힘 · 압력 OK · 알람 없음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Manual 모드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AutoPre 무시 가능 (작업자 책임)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시작 전 점선 박스 'AUTOPRE'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Lamp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Lamp_AutoReady — 조건 충족 시 점등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설비 점검 후 자동 운전 복귀 게이트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 행위 배치 — 입출력 조건 분기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Vision 결과로 Pass/Fail 분기 (S09 VisionInspect)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S09 VisionInspect — Pass/Fail 분기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External 결과 분기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Vision.Inspect() 외부 호출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결과 OutTag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Vision_Result (Pass/Fail BOOL)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분기 #1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Pass → Forward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분기 #2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Fail → Reject Work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ArrowWork 에 조건식 라벨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내부 행위 배치 — 내부명령 / 내부조건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Internal Action 으로 단계별 변수 관리 (S19 PartsWashing)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S19 PartsWashing — 단계별 변수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내부 변수 흐름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Stage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internal stage = 'Wash'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Nozzle.SprayOn (Outer IO)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Stage 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internal stage = 'Rinse'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Stage 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internal stage = 'Dry'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Heater.On + AirBlow.On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내부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if stage == 'Dry' then 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확장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설정시간 — GoingTime / Error Timeout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Work 의 예상 시간 + 초과 시 Error (S20 LeakTest, S17 PressFit)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S20 LeakTest GoingTime + S17 PressFit error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GoingTime — 예상 시간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 정상 완료 예상 시간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S20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LeakTest 30s — 가압+측정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사이클 타임 예측 · KPI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초과 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경고 (Error 아님)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Error Timeout — 오류 시간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정의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이 시간을 넘으면 Error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S17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PressFit 10s — Force 도달 못하면 Error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Use Case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센서 고장 · 자산 막힘 검출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초과 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정지 + Alarm + 로그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외부 주소 — LS PLC %IX/%QX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S01 Cylinder 의 IO 표 — 외부 주소 컨벤션 자세히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 Cylinder · IO Table 강화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Tag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6974" y="2103120"/>
            <a:ext cx="11091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840126" y="2103120"/>
            <a:ext cx="9628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Direction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6141" y="2103120"/>
            <a:ext cx="11091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949293" y="2103120"/>
            <a:ext cx="9628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Type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5308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058460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Address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3642" y="2103120"/>
            <a:ext cx="4436668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276794" y="2103120"/>
            <a:ext cx="4290364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Description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251460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1792" y="25146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Cyl1_AdvCmd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66974" y="251460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2840126" y="25146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76141" y="251460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949293" y="25146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BOOL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85308" y="251460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5058460" y="25146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%QX0.0.0.0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03642" y="2514600"/>
            <a:ext cx="4436668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7276794" y="251460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전진 솔레노이드 출력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13944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21792" y="313944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Cyl1_RetCmd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66974" y="313944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2840126" y="313944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76141" y="313944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3949293" y="313944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BOOL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85308" y="313944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5058460" y="313944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%QX0.0.0.1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03642" y="3139440"/>
            <a:ext cx="4436668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276794" y="313944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후퇴 솔레노이드 출력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8640" y="376428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621792" y="376428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Cyl1_AdvOK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66974" y="376428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2840126" y="376428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76141" y="376428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3949293" y="376428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BOOL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85308" y="376428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5058460" y="376428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%IX0.0.0.0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03642" y="3764280"/>
            <a:ext cx="4436668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7276794" y="376428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전진 완료 감지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38912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38912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Cyl1_RetOK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66974" y="438912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840126" y="438912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6141" y="438912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3949293" y="438912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BOOL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985308" y="438912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5058460" y="438912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%IX0.0.0.1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203642" y="4389120"/>
            <a:ext cx="4436668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7276794" y="438912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후퇴 완료 감지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8640" y="501396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621792" y="501396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Cyl1_State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6974" y="501396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2840126" y="501396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MEM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876141" y="501396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3949293" y="501396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WORD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985308" y="501396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5058460" y="501396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%MW100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203642" y="5013960"/>
            <a:ext cx="4436668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7276794" y="501396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상태값 (0=Home,1=Adv,2=Ret)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40" y="563880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621792" y="56388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Cyl1_AlarmT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766974" y="563880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2840126" y="56388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TMR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76141" y="563880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3949293" y="56388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985308" y="563880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058460" y="56388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%T0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03642" y="5638800"/>
            <a:ext cx="4436668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7276794" y="5638800"/>
            <a:ext cx="4290364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알람 타이머 (2s 초과 시 Error)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IO Table — LS PLC 컨벤션 전체 매트릭스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전 시나리오 IO 배치 — Bit / Word / Memory / Timer / Counter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S01-S20 IO 컨벤션 매트릭스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0166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18703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Category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5307" y="2103120"/>
            <a:ext cx="302500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638459" y="2103120"/>
            <a:ext cx="287869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Format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0308" y="2103120"/>
            <a:ext cx="20166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663460" y="2103120"/>
            <a:ext cx="18703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Range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6975" y="2103120"/>
            <a:ext cx="4033335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680127" y="2103120"/>
            <a:ext cx="3887031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Use Case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251460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21792" y="251460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입력 비트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65307" y="251460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638459" y="251460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%IX0.0.0.0 ~ .31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90308" y="251460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663460" y="251460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센서 ON/OFF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06975" y="251460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680127" y="251460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리미트, 광센서, 푸시버튼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298323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21792" y="298323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출력 비트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65307" y="298323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2638459" y="298323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%QX0.0.0.0 ~ .31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90308" y="298323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63460" y="298323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명령 ON/OFF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06975" y="298323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680127" y="298323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솔레노이드, 램프, 릴레이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8640" y="345186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21792" y="345186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입력 워드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65307" y="345186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2638459" y="345186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%IW0.0.0 ~ .7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90308" y="345186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5663460" y="345186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16bit 값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06975" y="345186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680127" y="345186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Analog 입력 (압력, 온도)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640" y="392049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621792" y="392049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출력 워드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65307" y="392049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2638459" y="392049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%QW0.0.0 ~ .7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90308" y="392049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5663460" y="392049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16bit 값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06975" y="392049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7680127" y="392049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Analog 출력 (속도, 위치)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38912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38912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메모리 비트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65307" y="438912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638459" y="438912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%MX100.0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90308" y="438912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663460" y="438912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내부 상태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606975" y="438912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7680127" y="438912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Mode, Flag, Latch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8640" y="485775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621792" y="485775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메모리 워드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565307" y="485775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2638459" y="485775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%MW100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590308" y="485775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5663460" y="485775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내부 변수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6975" y="485775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7680127" y="485775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Counter, State, Param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8640" y="532638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621792" y="532638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타이머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565307" y="532638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2638459" y="532638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%T0 ~ %T255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90308" y="532638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5663460" y="532638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타이머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06975" y="532638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7680127" y="532638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Goingtime, Timeout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8640" y="579501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621792" y="579501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카운터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65307" y="579501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2638459" y="579501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%C0 ~ %C255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590308" y="579501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63460" y="579501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카운터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606975" y="579501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7680127" y="579501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Cycle count, Pass/Fail count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내부 변수 / 상수 — Internal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PLC 외부 IO 없는 모델 내부 변수 (S20 threshold, S17 max force)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S20 LeakTest threshold · S17 PressFit max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S20 LeakTest 내부 상수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target_pressure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5.0 bar — 가압 목표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leak_threshold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0.05 bar/s — 누설 한계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hold_time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10 s — 유지 시간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address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%MW200 ~ %MW210 매핑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S17 PressFit 내부 상수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max_force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1500 N — 최대 압입력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target_depth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15.0 mm — 목표 깊이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speed_low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2 mm/s — 저속 진입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address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%MW220 ~ %MW230 매핑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내부 연산 / 명령 — Internal Operations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Internal Action 으로 PLC 연산 (S17 force calc, S06 RPM 계산)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S17 PressFit Force calc · S06 Drilling RPM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5454396" cy="4160520"/>
          </a:xfrm>
          <a:prstGeom prst="rect">
            <a:avLst/>
          </a:prstGeom>
          <a:solidFill>
            <a:srgbClr val="08111E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85800" y="2194560"/>
            <a:ext cx="5180076" cy="3977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>
                <a:solidFill>
                  <a:srgbClr val="6B7D96"/>
                </a:solidFill>
                <a:latin typeface="Consolas"/>
              </a:rPr>
              <a:t>// S17 PressFit Force Calc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if depth &lt; 5.0: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force_target = 500   // N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elif depth &lt; 12.0: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force_target = 1000  // N</a:t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else: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    force_target = 1500  // N</a:t>
            </a:r>
          </a:p>
          <a:p>
            <a:pPr algn="l"/>
            <a:r>
              <a:rPr sz="1100" b="0">
                <a:solidFill>
                  <a:srgbClr val="E6EDF5"/>
                </a:solidFill>
                <a:latin typeface="Consolas"/>
              </a:rPr>
              <a:t/>
            </a:r>
          </a:p>
          <a:p>
            <a:pPr algn="l"/>
            <a:r>
              <a:rPr sz="1100" b="0">
                <a:solidFill>
                  <a:srgbClr val="F0C456"/>
                </a:solidFill>
                <a:latin typeface="Consolas"/>
              </a:rPr>
              <a:t>PressActuator.SetForce(force_target)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85916" y="2103120"/>
            <a:ext cx="5454396" cy="4160520"/>
          </a:xfrm>
          <a:prstGeom prst="rect">
            <a:avLst/>
          </a:prstGeom>
          <a:solidFill>
            <a:srgbClr val="08111E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323076" y="2194560"/>
            <a:ext cx="5180076" cy="3977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>
                <a:solidFill>
                  <a:srgbClr val="6B7D96"/>
                </a:solidFill>
                <a:latin typeface="Consolas"/>
              </a:rPr>
              <a:t>// S06 Drilling RPM Calc</a:t>
            </a:r>
          </a:p>
          <a:p>
            <a:pPr algn="l"/>
            <a:r>
              <a:rPr sz="1100" b="0">
                <a:solidFill>
                  <a:srgbClr val="6B7D96"/>
                </a:solidFill>
                <a:latin typeface="Consolas"/>
              </a:rPr>
              <a:t>// V = π · D · N / 1000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D = 12.0    // tool dia mm</a:t>
            </a:r>
          </a:p>
          <a:p>
            <a:pPr algn="l"/>
            <a:r>
              <a:rPr sz="1100" b="0">
                <a:solidFill>
                  <a:srgbClr val="4ADE80"/>
                </a:solidFill>
                <a:latin typeface="Consolas"/>
              </a:rPr>
              <a:t>Vc = 80.0   // cutting speed m/min</a:t>
            </a:r>
          </a:p>
          <a:p>
            <a:pPr algn="l"/>
            <a:r>
              <a:rPr sz="1100" b="0">
                <a:solidFill>
                  <a:srgbClr val="E6EDF5"/>
                </a:solidFill>
                <a:latin typeface="Consolas"/>
              </a:rPr>
              <a:t/>
            </a:r>
          </a:p>
          <a:p>
            <a:pPr algn="l"/>
            <a:r>
              <a:rPr sz="1100" b="0">
                <a:solidFill>
                  <a:srgbClr val="60A5FA"/>
                </a:solidFill>
                <a:latin typeface="Consolas"/>
              </a:rPr>
              <a:t>N = (1000 * Vc) / (3.14 * D)</a:t>
            </a:r>
          </a:p>
          <a:p>
            <a:pPr algn="l"/>
            <a:r>
              <a:rPr sz="1100" b="0">
                <a:solidFill>
                  <a:srgbClr val="6B7D96"/>
                </a:solidFill>
                <a:latin typeface="Consolas"/>
              </a:rPr>
              <a:t>// N ≈ 2122 rpm</a:t>
            </a:r>
          </a:p>
          <a:p>
            <a:pPr algn="l"/>
            <a:r>
              <a:rPr sz="1100" b="0">
                <a:solidFill>
                  <a:srgbClr val="E6EDF5"/>
                </a:solidFill>
                <a:latin typeface="Consolas"/>
              </a:rPr>
              <a:t/>
            </a:r>
          </a:p>
          <a:p>
            <a:pPr algn="l"/>
            <a:r>
              <a:rPr sz="1100" b="0">
                <a:solidFill>
                  <a:srgbClr val="F0C456"/>
                </a:solidFill>
                <a:latin typeface="Consolas"/>
              </a:rPr>
              <a:t>Spindle.SetRPM(N)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버튼 IO — Select / Push 5종 타입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버튼 5종 분류: Momentary / Maintained / Selector / Mushroom / Foot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S05 ButtonLamp — 버튼 5종 매핑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1848612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1702308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Type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7252" y="2103120"/>
            <a:ext cx="2772918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470404" y="2103120"/>
            <a:ext cx="2626614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Behavior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0170" y="2103120"/>
            <a:ext cx="1848612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243322" y="2103120"/>
            <a:ext cx="1702308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ActionType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8782" y="2103120"/>
            <a:ext cx="2772918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091934" y="2103120"/>
            <a:ext cx="2626614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91700" y="2103120"/>
            <a:ext cx="1848612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864852" y="2103120"/>
            <a:ext cx="1702308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Example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2514600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1792" y="2514600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Momentary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97252" y="2514600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2470404" y="2514600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누르는 동안만 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70170" y="2514600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243322" y="2514600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Push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18782" y="2514600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091934" y="2514600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Start, Cycle Run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91700" y="2514600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9864852" y="2514600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Start Btn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264408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21792" y="3264408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Maintained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97252" y="3264408"/>
            <a:ext cx="2772918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2470404" y="3264408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한번 누르면 유지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70170" y="3264408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5243322" y="3264408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Normal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18782" y="3264408"/>
            <a:ext cx="2772918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7091934" y="3264408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Mode Switch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791700" y="3264408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9864852" y="3264408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Auto/Manual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8640" y="4014216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621792" y="4014216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Selector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97252" y="4014216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2470404" y="4014216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다단 회전 선택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170170" y="4014216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5243322" y="4014216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Normal(N values)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018782" y="4014216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7091934" y="4014216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Mode Select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91700" y="4014216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864852" y="4014216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3-pos 선택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764024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764024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Mushroom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97252" y="4764024"/>
            <a:ext cx="2772918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470404" y="4764024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큰 머시룸 버튼 (잠금)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70170" y="4764024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243322" y="4764024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Push (latch)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18782" y="4764024"/>
            <a:ext cx="2772918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7091934" y="4764024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비상정지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791700" y="4764024"/>
            <a:ext cx="1848612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9864852" y="4764024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EStop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8640" y="5513832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621792" y="5513832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Foot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397252" y="5513832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2470404" y="5513832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발판 스위치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70170" y="5513832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5243322" y="5513832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Push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18782" y="5513832"/>
            <a:ext cx="2772918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7091934" y="5513832"/>
            <a:ext cx="2626614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양손 작업 보조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791700" y="5513832"/>
            <a:ext cx="1848612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9864852" y="5513832"/>
            <a:ext cx="1702308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Press 작업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69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램프 IO — 8종 표시 모드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램프 색상 + 깜빡임 조합으로 8 종 상태 표시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S05 ButtonLamp + S15 SafetyHMI · 8 modes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Mode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6974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840126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Color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85308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058460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Pattern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3642" y="2103120"/>
            <a:ext cx="4436668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276794" y="2103120"/>
            <a:ext cx="4290364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Meaning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251460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21792" y="251460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6974" y="251460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840126" y="251460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Off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85308" y="251460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058460" y="251460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Off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3642" y="2514600"/>
            <a:ext cx="4436668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276794" y="251460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전원 차단 / 미사용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298323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21792" y="298323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Ready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66974" y="298323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2840126" y="298323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Blue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85308" y="298323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058460" y="298323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Steady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03642" y="2983230"/>
            <a:ext cx="4436668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276794" y="298323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운전 준비 완료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8640" y="345186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21792" y="345186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Running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66974" y="345186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2840126" y="345186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Green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5308" y="345186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5058460" y="345186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Steady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03642" y="3451860"/>
            <a:ext cx="4436668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276794" y="345186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자동 운전 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640" y="392049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621792" y="392049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Manual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66974" y="392049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2840126" y="392049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Yellow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85308" y="392049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5058460" y="392049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Steady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03642" y="3920490"/>
            <a:ext cx="4436668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7276794" y="392049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수동 운전 중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38912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38912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Paused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66974" y="438912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840126" y="438912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Orange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85308" y="438912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058460" y="438912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Blink 1Hz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03642" y="4389120"/>
            <a:ext cx="4436668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7276794" y="438912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일시정지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8640" y="485775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621792" y="485775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Warning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66974" y="485775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2840126" y="485775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Yellow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85308" y="485775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5058460" y="485775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Blink 2Hz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203642" y="4857750"/>
            <a:ext cx="4436668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7276794" y="485775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경고 / 점검 요청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8640" y="532638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621792" y="532638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Error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66974" y="532638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2840126" y="532638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Red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985308" y="5326380"/>
            <a:ext cx="2218334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5058460" y="532638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Blink 2Hz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03642" y="5326380"/>
            <a:ext cx="4436668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7276794" y="532638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오류 — Reset 필요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8640" y="579501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621792" y="579501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Emergency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66974" y="579501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2840126" y="579501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Red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985308" y="5795010"/>
            <a:ext cx="2218334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058460" y="5795010"/>
            <a:ext cx="2072030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Steady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203642" y="5795010"/>
            <a:ext cx="4436668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7276794" y="5795010"/>
            <a:ext cx="4290364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비상정지 잠금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Flow — Work 묶음과 한 사이클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S06 Drilling: 한 Flow 안 5 Work — Load → Drill → Retract → Eject → Wait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S06 Drilling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Flow 구성 요소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 이름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DrillCycle (TCT 8.0s)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5개 — Load, Drill, Retract, Eject, Reset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ArrowWork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Sequential 4개 — 직선 사이클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재진입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 신호로 Flow 처음부터 다시 시작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IO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심볼 정의 — InSymbol / OutSymbol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물리 IO 주소에 의미있는 이름 매핑 (S01 Cyl1 별칭)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 Cylinder · InSymbol / OutSymbol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Symbol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6974" y="2103120"/>
            <a:ext cx="11091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840126" y="2103120"/>
            <a:ext cx="9628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Direction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6141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949293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Address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4475" y="2103120"/>
            <a:ext cx="2218334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167627" y="2103120"/>
            <a:ext cx="2072030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Alias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12809" y="2103120"/>
            <a:ext cx="332750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385961" y="2103120"/>
            <a:ext cx="318119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Comment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251460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1792" y="25146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AdvSensor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66974" y="251460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2840126" y="25146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76141" y="251460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949293" y="25146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%IX0.0.0.0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4475" y="251460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67627" y="25146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Cyl1_AdvOK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12809" y="2514600"/>
            <a:ext cx="3327501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8385961" y="251460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전진 완료 감지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13944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21792" y="313944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RetSensor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66974" y="313944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2840126" y="313944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76141" y="313944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3949293" y="313944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%IX0.0.0.1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94475" y="313944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167627" y="313944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Cyl1_RetOK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12809" y="3139440"/>
            <a:ext cx="3327501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8385961" y="313944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후퇴 완료 감지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8640" y="376428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621792" y="376428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AdvCommand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66974" y="376428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2840126" y="376428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Out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76141" y="376428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3949293" y="376428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%QX0.0.0.0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94475" y="376428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6167627" y="376428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Cyl1_AdvCmd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12809" y="3764280"/>
            <a:ext cx="3327501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8385961" y="376428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전진 솔레노이드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38912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38912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RetCommand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66974" y="438912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840126" y="438912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Out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6141" y="438912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3949293" y="438912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%QX0.0.0.1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4475" y="438912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6167627" y="438912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Cyl1_RetCmd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12809" y="4389120"/>
            <a:ext cx="3327501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8385961" y="438912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후퇴 솔레노이드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8640" y="501396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621792" y="501396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StateWord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6974" y="5013960"/>
            <a:ext cx="1109167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2840126" y="501396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Mem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876141" y="501396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3949293" y="501396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%MW100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94475" y="5013960"/>
            <a:ext cx="2218334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6167627" y="501396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Cyl1_State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312809" y="5013960"/>
            <a:ext cx="3327501" cy="62484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8385961" y="501396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0=Home 1=Adv 2=Ret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40" y="563880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621792" y="56388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AlarmFlag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766974" y="5638800"/>
            <a:ext cx="1109167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2840126" y="5638800"/>
            <a:ext cx="962863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Mem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76141" y="563880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3949293" y="56388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Consolas"/>
              </a:rPr>
              <a:t>%MX110.0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094475" y="5638800"/>
            <a:ext cx="2218334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6167627" y="5638800"/>
            <a:ext cx="2072030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Cyl1_Alarm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312809" y="5638800"/>
            <a:ext cx="3327501" cy="62484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8385961" y="5638800"/>
            <a:ext cx="3181197" cy="6248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이상 동작 플래그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모델링 기본 구성 — 단일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S04 Conveyor: 가장 단순한 1 System / 1 Device / 1 Flow / 2 Work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S04 Conveyor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단일 Flow 구성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System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ConveyorCell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Device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Belt1 — ApiDef Run / Stop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RunCycle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RunBelt → StopAtPhotoeye (Sequential)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핵심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 사이클 = 1 Flow — 가장 작은 완결 모델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모델링 기본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모델링 확장 구성 — 다중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S07 PickAndPlace: 1 System / 2 Device / 2 Flow (Pick + Place)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S07 PickAndPlace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다중 Flow 구성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System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PickPlaceCell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Devices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XYRobot (X/Y axis) + VacGripper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PickFlow — MoveToSrc → GripOn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 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PlaceFlow — MoveToDst → GripOff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연결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Flow 간 Group 으로 묶거나 별도 트리거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Work 도형 — 사각형 박스 / 라벨 / ApiCall 슬롯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Work 는 한 단위 작업 — 라벨 + 내부 ApiCall 슬롯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S01-S05 — Work 박스 비교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2145182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48640" y="2267712"/>
            <a:ext cx="2145182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800" b="1">
                <a:solidFill>
                  <a:srgbClr val="F0C456"/>
                </a:solidFill>
                <a:latin typeface="맑은 고딕"/>
              </a:rPr>
              <a:t>S01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2651760"/>
            <a:ext cx="214518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Cylinder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200400"/>
            <a:ext cx="1870862" cy="1188720"/>
          </a:xfrm>
          <a:prstGeom prst="roundRect">
            <a:avLst>
              <a:gd name="adj" fmla="val 8000"/>
            </a:avLst>
          </a:prstGeom>
          <a:solidFill>
            <a:srgbClr val="0B1624"/>
          </a:solidFill>
          <a:ln w="1905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85800" y="3291840"/>
            <a:ext cx="1870862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Work#1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7240" y="3657600"/>
            <a:ext cx="1687982" cy="502920"/>
          </a:xfrm>
          <a:prstGeom prst="rect">
            <a:avLst/>
          </a:prstGeom>
          <a:solidFill>
            <a:srgbClr val="08111E"/>
          </a:solidFill>
          <a:ln w="1270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77240" y="3657600"/>
            <a:ext cx="1687982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000" b="0">
                <a:solidFill>
                  <a:srgbClr val="4ADE80"/>
                </a:solidFill>
                <a:latin typeface="Consolas"/>
              </a:rPr>
              <a:t>.Adv()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" y="4663440"/>
            <a:ext cx="1962302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1">
                <a:solidFill>
                  <a:srgbClr val="4ADE80"/>
                </a:solidFill>
                <a:latin typeface="맑은 고딕"/>
              </a:rPr>
              <a:t>ApiCall 슬롯</a:t>
            </a:r>
          </a:p>
          <a:p>
            <a:pPr algn="ctr"/>
            <a:r>
              <a:rPr sz="900" b="0">
                <a:solidFill>
                  <a:srgbClr val="A8B8CC"/>
                </a:solidFill>
                <a:latin typeface="맑은 고딕"/>
              </a:rPr>
              <a:t>Work 내부에 단일 또는 다중 ApiCall 배치 가능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85262" y="2103120"/>
            <a:ext cx="2145182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2785262" y="2267712"/>
            <a:ext cx="2145182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800" b="1">
                <a:solidFill>
                  <a:srgbClr val="F0C456"/>
                </a:solidFill>
                <a:latin typeface="맑은 고딕"/>
              </a:rPr>
              <a:t>S02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5262" y="2651760"/>
            <a:ext cx="214518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Indexer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22422" y="3200400"/>
            <a:ext cx="1870862" cy="1188720"/>
          </a:xfrm>
          <a:prstGeom prst="roundRect">
            <a:avLst>
              <a:gd name="adj" fmla="val 8000"/>
            </a:avLst>
          </a:prstGeom>
          <a:solidFill>
            <a:srgbClr val="0B1624"/>
          </a:solidFill>
          <a:ln w="1905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2922422" y="3291840"/>
            <a:ext cx="1870862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Work#1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13862" y="3657600"/>
            <a:ext cx="1687982" cy="502920"/>
          </a:xfrm>
          <a:prstGeom prst="rect">
            <a:avLst/>
          </a:prstGeom>
          <a:solidFill>
            <a:srgbClr val="08111E"/>
          </a:solidFill>
          <a:ln w="1270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3013862" y="3657600"/>
            <a:ext cx="1687982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000" b="0">
                <a:solidFill>
                  <a:srgbClr val="4ADE80"/>
                </a:solidFill>
                <a:latin typeface="Consolas"/>
              </a:rPr>
              <a:t>.Step()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702" y="4663440"/>
            <a:ext cx="1962302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1">
                <a:solidFill>
                  <a:srgbClr val="4ADE80"/>
                </a:solidFill>
                <a:latin typeface="맑은 고딕"/>
              </a:rPr>
              <a:t>ApiCall 슬롯</a:t>
            </a:r>
          </a:p>
          <a:p>
            <a:pPr algn="ctr"/>
            <a:r>
              <a:rPr sz="900" b="0">
                <a:solidFill>
                  <a:srgbClr val="A8B8CC"/>
                </a:solidFill>
                <a:latin typeface="맑은 고딕"/>
              </a:rPr>
              <a:t>Work 내부에 단일 또는 다중 ApiCall 배치 가능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21884" y="2103120"/>
            <a:ext cx="2145182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5021884" y="2267712"/>
            <a:ext cx="2145182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800" b="1">
                <a:solidFill>
                  <a:srgbClr val="F0C456"/>
                </a:solidFill>
                <a:latin typeface="맑은 고딕"/>
              </a:rPr>
              <a:t>S03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1884" y="2651760"/>
            <a:ext cx="214518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Clamp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59044" y="3200400"/>
            <a:ext cx="1870862" cy="1188720"/>
          </a:xfrm>
          <a:prstGeom prst="roundRect">
            <a:avLst>
              <a:gd name="adj" fmla="val 8000"/>
            </a:avLst>
          </a:prstGeom>
          <a:solidFill>
            <a:srgbClr val="0B1624"/>
          </a:solidFill>
          <a:ln w="1905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159044" y="3291840"/>
            <a:ext cx="1870862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Work#1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50484" y="3657600"/>
            <a:ext cx="1687982" cy="502920"/>
          </a:xfrm>
          <a:prstGeom prst="rect">
            <a:avLst/>
          </a:prstGeom>
          <a:solidFill>
            <a:srgbClr val="08111E"/>
          </a:solidFill>
          <a:ln w="1270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5250484" y="3657600"/>
            <a:ext cx="1687982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000" b="0">
                <a:solidFill>
                  <a:srgbClr val="4ADE80"/>
                </a:solidFill>
                <a:latin typeface="Consolas"/>
              </a:rPr>
              <a:t>.Clamp()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3324" y="4663440"/>
            <a:ext cx="1962302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1">
                <a:solidFill>
                  <a:srgbClr val="4ADE80"/>
                </a:solidFill>
                <a:latin typeface="맑은 고딕"/>
              </a:rPr>
              <a:t>ApiCall 슬롯</a:t>
            </a:r>
          </a:p>
          <a:p>
            <a:pPr algn="ctr"/>
            <a:r>
              <a:rPr sz="900" b="0">
                <a:solidFill>
                  <a:srgbClr val="A8B8CC"/>
                </a:solidFill>
                <a:latin typeface="맑은 고딕"/>
              </a:rPr>
              <a:t>Work 내부에 단일 또는 다중 ApiCall 배치 가능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8506" y="2103120"/>
            <a:ext cx="2145182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258506" y="2267712"/>
            <a:ext cx="2145182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800" b="1">
                <a:solidFill>
                  <a:srgbClr val="F0C456"/>
                </a:solidFill>
                <a:latin typeface="맑은 고딕"/>
              </a:rPr>
              <a:t>S04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58506" y="2651760"/>
            <a:ext cx="214518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Conveyor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395666" y="3200400"/>
            <a:ext cx="1870862" cy="1188720"/>
          </a:xfrm>
          <a:prstGeom prst="roundRect">
            <a:avLst>
              <a:gd name="adj" fmla="val 8000"/>
            </a:avLst>
          </a:prstGeom>
          <a:solidFill>
            <a:srgbClr val="0B1624"/>
          </a:solidFill>
          <a:ln w="1905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395666" y="3291840"/>
            <a:ext cx="1870862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Work#1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87106" y="3657600"/>
            <a:ext cx="1687982" cy="502920"/>
          </a:xfrm>
          <a:prstGeom prst="rect">
            <a:avLst/>
          </a:prstGeom>
          <a:solidFill>
            <a:srgbClr val="08111E"/>
          </a:solidFill>
          <a:ln w="1270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487106" y="3657600"/>
            <a:ext cx="1687982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000" b="0">
                <a:solidFill>
                  <a:srgbClr val="4ADE80"/>
                </a:solidFill>
                <a:latin typeface="Consolas"/>
              </a:rPr>
              <a:t>.Run()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9946" y="4663440"/>
            <a:ext cx="1962302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1">
                <a:solidFill>
                  <a:srgbClr val="4ADE80"/>
                </a:solidFill>
                <a:latin typeface="맑은 고딕"/>
              </a:rPr>
              <a:t>ApiCall 슬롯</a:t>
            </a:r>
          </a:p>
          <a:p>
            <a:pPr algn="ctr"/>
            <a:r>
              <a:rPr sz="900" b="0">
                <a:solidFill>
                  <a:srgbClr val="A8B8CC"/>
                </a:solidFill>
                <a:latin typeface="맑은 고딕"/>
              </a:rPr>
              <a:t>Work 내부에 단일 또는 다중 ApiCall 배치 가능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95128" y="2103120"/>
            <a:ext cx="2145182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9495128" y="2267712"/>
            <a:ext cx="2145182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800" b="1">
                <a:solidFill>
                  <a:srgbClr val="F0C456"/>
                </a:solidFill>
                <a:latin typeface="맑은 고딕"/>
              </a:rPr>
              <a:t>S05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95128" y="2651760"/>
            <a:ext cx="214518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>
                <a:solidFill>
                  <a:srgbClr val="E6EDF5"/>
                </a:solidFill>
                <a:latin typeface="맑은 고딕"/>
              </a:rPr>
              <a:t>ButtonLamp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32288" y="3200400"/>
            <a:ext cx="1870862" cy="1188720"/>
          </a:xfrm>
          <a:prstGeom prst="roundRect">
            <a:avLst>
              <a:gd name="adj" fmla="val 8000"/>
            </a:avLst>
          </a:prstGeom>
          <a:solidFill>
            <a:srgbClr val="0B1624"/>
          </a:solidFill>
          <a:ln w="1905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632288" y="3291840"/>
            <a:ext cx="1870862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Work#1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723728" y="3657600"/>
            <a:ext cx="1687982" cy="502920"/>
          </a:xfrm>
          <a:prstGeom prst="rect">
            <a:avLst/>
          </a:prstGeom>
          <a:solidFill>
            <a:srgbClr val="08111E"/>
          </a:solidFill>
          <a:ln w="1270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723728" y="3657600"/>
            <a:ext cx="1687982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000" b="0">
                <a:solidFill>
                  <a:srgbClr val="4ADE80"/>
                </a:solidFill>
                <a:latin typeface="Consolas"/>
              </a:rPr>
              <a:t>.Press()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86568" y="4663440"/>
            <a:ext cx="1962302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1">
                <a:solidFill>
                  <a:srgbClr val="4ADE80"/>
                </a:solidFill>
                <a:latin typeface="맑은 고딕"/>
              </a:rPr>
              <a:t>ApiCall 슬롯</a:t>
            </a:r>
          </a:p>
          <a:p>
            <a:pPr algn="ctr"/>
            <a:r>
              <a:rPr sz="900" b="0">
                <a:solidFill>
                  <a:srgbClr val="A8B8CC"/>
                </a:solidFill>
                <a:latin typeface="맑은 고딕"/>
              </a:rPr>
              <a:t>Work 내부에 단일 또는 다중 ApiCall 배치 가능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실전 · 기본 도형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29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 도형 — Work 내부 ApiCall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Action = ApiCall (Device.ApiDef 의 1회 호출 인스턴스)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S06 Drilling — Drill Work 의 다중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Action 구성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 본체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Device.ApiDef 참조 — Spindle.RotateOn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InTag 표시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완료 센서 — Spindle.RotOK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OutTag 표시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명령 출력 — Spindle.RotCmd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Normal · Push · Pulse · Trigger · Continuous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InputSensor · Timeout · Bypass 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