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B16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54864" cy="6858000"/>
          </a:xfrm>
          <a:prstGeom prst="rect">
            <a:avLst/>
          </a:prstGeom>
          <a:solidFill>
            <a:srgbClr val="F0C4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9692640" y="457200"/>
            <a:ext cx="2011680" cy="329184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r"/>
            <a:r>
              <a:rPr sz="1200" b="1">
                <a:solidFill>
                  <a:srgbClr val="F0C456"/>
                </a:solidFill>
                <a:latin typeface="맑은 고딕"/>
              </a:rPr>
              <a:t>Tier 3 · 심화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692640" y="841248"/>
            <a:ext cx="2011680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r"/>
            <a:r>
              <a:rPr sz="1100" b="0">
                <a:solidFill>
                  <a:srgbClr val="A8B8CC"/>
                </a:solidFill>
                <a:latin typeface="맑은 고딕"/>
              </a:rPr>
              <a:t>71 / 95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1645920"/>
            <a:ext cx="10332720" cy="9144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4000" b="1">
                <a:solidFill>
                  <a:srgbClr val="E6EDF5"/>
                </a:solidFill>
                <a:latin typeface="맑은 고딕"/>
              </a:rPr>
              <a:t>Tier 3 — 심화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4400" y="2560320"/>
            <a:ext cx="10332720" cy="5486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800" b="0">
                <a:solidFill>
                  <a:srgbClr val="F0C456"/>
                </a:solidFill>
                <a:latin typeface="맑은 고딕"/>
              </a:rPr>
              <a:t>ActionType × SensingType + AAS 연계 · 25 슬라이드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14400" y="3200400"/>
            <a:ext cx="10332720" cy="4572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400" b="0">
                <a:solidFill>
                  <a:srgbClr val="A8B8CC"/>
                </a:solidFill>
                <a:latin typeface="맑은 고딕"/>
              </a:rPr>
              <a:t>6 챕터 · 25 슬라이드 · 30 케이스 매트릭스 + AAS 연계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54583" y="4023360"/>
            <a:ext cx="1755648" cy="1828800"/>
          </a:xfrm>
          <a:prstGeom prst="roundRect">
            <a:avLst>
              <a:gd name="adj" fmla="val 8000"/>
            </a:avLst>
          </a:prstGeom>
          <a:solidFill>
            <a:srgbClr val="0F1A2C"/>
          </a:solidFill>
          <a:ln w="1270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554583" y="4160520"/>
            <a:ext cx="1755648" cy="36576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ctr"/>
            <a:r>
              <a:rPr sz="2200" b="1">
                <a:solidFill>
                  <a:srgbClr val="F0C456"/>
                </a:solidFill>
                <a:latin typeface="맑은 고딕"/>
              </a:rPr>
              <a:t>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7735" y="4572000"/>
            <a:ext cx="1609344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1100" b="1">
                <a:solidFill>
                  <a:srgbClr val="E6EDF5"/>
                </a:solidFill>
                <a:latin typeface="맑은 고딕"/>
              </a:rPr>
              <a:t>ActionType 5종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7735" y="4983480"/>
            <a:ext cx="1609344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1000" b="0">
                <a:solidFill>
                  <a:srgbClr val="A8B8CC"/>
                </a:solidFill>
                <a:latin typeface="맑은 고딕"/>
              </a:rPr>
              <a:t>6 slides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7735" y="5303520"/>
            <a:ext cx="1609344" cy="41148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850" b="0">
                <a:solidFill>
                  <a:srgbClr val="6B7D96"/>
                </a:solidFill>
                <a:latin typeface="맑은 고딕"/>
              </a:rPr>
              <a:t>S01 S05 S08
S13 S14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419959" y="4023360"/>
            <a:ext cx="1755648" cy="1828800"/>
          </a:xfrm>
          <a:prstGeom prst="roundRect">
            <a:avLst>
              <a:gd name="adj" fmla="val 8000"/>
            </a:avLst>
          </a:prstGeom>
          <a:solidFill>
            <a:srgbClr val="0F1A2C"/>
          </a:solidFill>
          <a:ln w="1270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2419959" y="4160520"/>
            <a:ext cx="1755648" cy="36576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ctr"/>
            <a:r>
              <a:rPr sz="2200" b="1">
                <a:solidFill>
                  <a:srgbClr val="F0C456"/>
                </a:solidFill>
                <a:latin typeface="맑은 고딕"/>
              </a:rPr>
              <a:t>H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493111" y="4572000"/>
            <a:ext cx="1609344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1100" b="1">
                <a:solidFill>
                  <a:srgbClr val="E6EDF5"/>
                </a:solidFill>
                <a:latin typeface="맑은 고딕"/>
              </a:rPr>
              <a:t>SensingType 6종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93111" y="4983480"/>
            <a:ext cx="1609344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1000" b="0">
                <a:solidFill>
                  <a:srgbClr val="A8B8CC"/>
                </a:solidFill>
                <a:latin typeface="맑은 고딕"/>
              </a:rPr>
              <a:t>6 slides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493111" y="5303520"/>
            <a:ext cx="1609344" cy="41148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850" b="0">
                <a:solidFill>
                  <a:srgbClr val="6B7D96"/>
                </a:solidFill>
                <a:latin typeface="맑은 고딕"/>
              </a:rPr>
              <a:t>S01 S11 S12
S15 S20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4285335" y="4023360"/>
            <a:ext cx="1755648" cy="1828800"/>
          </a:xfrm>
          <a:prstGeom prst="roundRect">
            <a:avLst>
              <a:gd name="adj" fmla="val 8000"/>
            </a:avLst>
          </a:prstGeom>
          <a:solidFill>
            <a:srgbClr val="0F1A2C"/>
          </a:solidFill>
          <a:ln w="1270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TextBox 19"/>
          <p:cNvSpPr txBox="1"/>
          <p:nvPr/>
        </p:nvSpPr>
        <p:spPr>
          <a:xfrm>
            <a:off x="4285335" y="4160520"/>
            <a:ext cx="1755648" cy="36576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ctr"/>
            <a:r>
              <a:rPr sz="2200" b="1">
                <a:solidFill>
                  <a:srgbClr val="F0C456"/>
                </a:solidFill>
                <a:latin typeface="맑은 고딕"/>
              </a:rPr>
              <a:t>I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358487" y="4572000"/>
            <a:ext cx="1609344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1100" b="1">
                <a:solidFill>
                  <a:srgbClr val="E6EDF5"/>
                </a:solidFill>
                <a:latin typeface="맑은 고딕"/>
              </a:rPr>
              <a:t>30 케이스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358487" y="4983480"/>
            <a:ext cx="1609344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1000" b="0">
                <a:solidFill>
                  <a:srgbClr val="A8B8CC"/>
                </a:solidFill>
                <a:latin typeface="맑은 고딕"/>
              </a:rPr>
              <a:t>3 slides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358487" y="5303520"/>
            <a:ext cx="1609344" cy="41148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850" b="0">
                <a:solidFill>
                  <a:srgbClr val="6B7D96"/>
                </a:solidFill>
                <a:latin typeface="맑은 고딕"/>
              </a:rPr>
              <a:t>전체 횡단
매트릭스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6150711" y="4023360"/>
            <a:ext cx="1755648" cy="1828800"/>
          </a:xfrm>
          <a:prstGeom prst="roundRect">
            <a:avLst>
              <a:gd name="adj" fmla="val 8000"/>
            </a:avLst>
          </a:prstGeom>
          <a:solidFill>
            <a:srgbClr val="0F1A2C"/>
          </a:solidFill>
          <a:ln w="1270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6150711" y="4160520"/>
            <a:ext cx="1755648" cy="36576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ctr"/>
            <a:r>
              <a:rPr sz="2200" b="1">
                <a:solidFill>
                  <a:srgbClr val="F0C456"/>
                </a:solidFill>
                <a:latin typeface="맑은 고딕"/>
              </a:rPr>
              <a:t>J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223863" y="4572000"/>
            <a:ext cx="1609344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1100" b="1">
                <a:solidFill>
                  <a:srgbClr val="E6EDF5"/>
                </a:solidFill>
                <a:latin typeface="맑은 고딕"/>
              </a:rPr>
              <a:t>다중 로봇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223863" y="4983480"/>
            <a:ext cx="1609344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1000" b="0">
                <a:solidFill>
                  <a:srgbClr val="A8B8CC"/>
                </a:solidFill>
                <a:latin typeface="맑은 고딕"/>
              </a:rPr>
              <a:t>3 slides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223863" y="5303520"/>
            <a:ext cx="1609344" cy="41148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850" b="0">
                <a:solidFill>
                  <a:srgbClr val="6B7D96"/>
                </a:solidFill>
                <a:latin typeface="맑은 고딕"/>
              </a:rPr>
              <a:t>S11 S12 S15
협업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8016087" y="4023360"/>
            <a:ext cx="1755648" cy="1828800"/>
          </a:xfrm>
          <a:prstGeom prst="roundRect">
            <a:avLst>
              <a:gd name="adj" fmla="val 8000"/>
            </a:avLst>
          </a:prstGeom>
          <a:solidFill>
            <a:srgbClr val="0F1A2C"/>
          </a:solidFill>
          <a:ln w="1270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0" name="TextBox 29"/>
          <p:cNvSpPr txBox="1"/>
          <p:nvPr/>
        </p:nvSpPr>
        <p:spPr>
          <a:xfrm>
            <a:off x="8016087" y="4160520"/>
            <a:ext cx="1755648" cy="36576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ctr"/>
            <a:r>
              <a:rPr sz="2200" b="1">
                <a:solidFill>
                  <a:srgbClr val="F0C456"/>
                </a:solidFill>
                <a:latin typeface="맑은 고딕"/>
              </a:rPr>
              <a:t>K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089239" y="4572000"/>
            <a:ext cx="1609344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1100" b="1">
                <a:solidFill>
                  <a:srgbClr val="E6EDF5"/>
                </a:solidFill>
                <a:latin typeface="맑은 고딕"/>
              </a:rPr>
              <a:t>AAS 연계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089239" y="4983480"/>
            <a:ext cx="1609344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1000" b="0">
                <a:solidFill>
                  <a:srgbClr val="A8B8CC"/>
                </a:solidFill>
                <a:latin typeface="맑은 고딕"/>
              </a:rPr>
              <a:t>3 slides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089239" y="5303520"/>
            <a:ext cx="1609344" cy="41148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850" b="0">
                <a:solidFill>
                  <a:srgbClr val="6B7D96"/>
                </a:solidFill>
                <a:latin typeface="맑은 고딕"/>
              </a:rPr>
              <a:t>Submodel
CD 카탈로그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9881463" y="4023360"/>
            <a:ext cx="1755648" cy="1828800"/>
          </a:xfrm>
          <a:prstGeom prst="roundRect">
            <a:avLst>
              <a:gd name="adj" fmla="val 8000"/>
            </a:avLst>
          </a:prstGeom>
          <a:solidFill>
            <a:srgbClr val="0F1A2C"/>
          </a:solidFill>
          <a:ln w="1270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TextBox 34"/>
          <p:cNvSpPr txBox="1"/>
          <p:nvPr/>
        </p:nvSpPr>
        <p:spPr>
          <a:xfrm>
            <a:off x="9881463" y="4160520"/>
            <a:ext cx="1755648" cy="36576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ctr"/>
            <a:r>
              <a:rPr sz="2200" b="1">
                <a:solidFill>
                  <a:srgbClr val="F0C456"/>
                </a:solidFill>
                <a:latin typeface="맑은 고딕"/>
              </a:rPr>
              <a:t>L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9954615" y="4572000"/>
            <a:ext cx="1609344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1100" b="1">
                <a:solidFill>
                  <a:srgbClr val="E6EDF5"/>
                </a:solidFill>
                <a:latin typeface="맑은 고딕"/>
              </a:rPr>
              <a:t>마무리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9954615" y="4983480"/>
            <a:ext cx="1609344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1000" b="0">
                <a:solidFill>
                  <a:srgbClr val="A8B8CC"/>
                </a:solidFill>
                <a:latin typeface="맑은 고딕"/>
              </a:rPr>
              <a:t>4 slides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9954615" y="5303520"/>
            <a:ext cx="1609344" cy="41148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850" b="0">
                <a:solidFill>
                  <a:srgbClr val="6B7D96"/>
                </a:solidFill>
                <a:latin typeface="맑은 고딕"/>
              </a:rPr>
              <a:t>마이그레이션
수료</a:t>
            </a:r>
          </a:p>
        </p:txBody>
      </p:sp>
      <p:cxnSp>
        <p:nvCxnSpPr>
          <p:cNvPr id="39" name="Connector 38"/>
          <p:cNvCxnSpPr/>
          <p:nvPr/>
        </p:nvCxnSpPr>
        <p:spPr>
          <a:xfrm>
            <a:off x="548640" y="6355080"/>
            <a:ext cx="11091672" cy="0"/>
          </a:xfrm>
          <a:prstGeom prst="line">
            <a:avLst/>
          </a:prstGeom>
          <a:ln w="9525">
            <a:solidFill>
              <a:srgbClr val="2A457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548640" y="6446520"/>
            <a:ext cx="8229600" cy="3200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0">
                <a:solidFill>
                  <a:srgbClr val="6B7D96"/>
                </a:solidFill>
                <a:latin typeface="맑은 고딕"/>
              </a:rPr>
              <a:t>Tier 3 · 심화: ActionType × SensingType + AAS — 25 슬라이드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686800" y="6446520"/>
            <a:ext cx="3017520" cy="3200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r"/>
            <a:r>
              <a:rPr sz="1000" b="0">
                <a:solidFill>
                  <a:srgbClr val="F0C456"/>
                </a:solidFill>
                <a:latin typeface="맑은 고딕"/>
              </a:rPr>
              <a:t>Ds2 Tutorial · DualSoft 2026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B16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54864" cy="6858000"/>
          </a:xfrm>
          <a:prstGeom prst="rect">
            <a:avLst/>
          </a:prstGeom>
          <a:solidFill>
            <a:srgbClr val="F0C4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548640" y="411480"/>
            <a:ext cx="502920" cy="329184"/>
          </a:xfrm>
          <a:prstGeom prst="roundRect">
            <a:avLst>
              <a:gd name="adj" fmla="val 35000"/>
            </a:avLst>
          </a:prstGeom>
          <a:solidFill>
            <a:srgbClr val="F0C4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548640" y="411480"/>
            <a:ext cx="502920" cy="329184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ctr"/>
            <a:r>
              <a:rPr sz="1200" b="1">
                <a:solidFill>
                  <a:srgbClr val="000000"/>
                </a:solidFill>
                <a:latin typeface="맑은 고딕"/>
              </a:rPr>
              <a:t>T3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61288" y="411480"/>
            <a:ext cx="7315200" cy="329184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1400" b="1">
                <a:solidFill>
                  <a:srgbClr val="F0C456"/>
                </a:solidFill>
                <a:latin typeface="맑은 고딕"/>
              </a:rPr>
              <a:t>심화 · SensingType 6종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515600" y="411480"/>
            <a:ext cx="1280160" cy="329184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r"/>
            <a:r>
              <a:rPr sz="1200" b="0">
                <a:solidFill>
                  <a:srgbClr val="A8B8CC"/>
                </a:solidFill>
                <a:latin typeface="맑은 고딕"/>
              </a:rPr>
              <a:t>80 / 95</a:t>
            </a:r>
          </a:p>
        </p:txBody>
      </p:sp>
      <p:cxnSp>
        <p:nvCxnSpPr>
          <p:cNvPr id="8" name="Connector 7"/>
          <p:cNvCxnSpPr/>
          <p:nvPr/>
        </p:nvCxnSpPr>
        <p:spPr>
          <a:xfrm>
            <a:off x="548640" y="841248"/>
            <a:ext cx="11091672" cy="0"/>
          </a:xfrm>
          <a:prstGeom prst="line">
            <a:avLst/>
          </a:prstGeom>
          <a:ln w="25400">
            <a:solidFill>
              <a:srgbClr val="F0C45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48640" y="960120"/>
            <a:ext cx="10972800" cy="64008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2800" b="1">
                <a:solidFill>
                  <a:srgbClr val="E6EDF5"/>
                </a:solidFill>
                <a:latin typeface="맑은 고딕"/>
              </a:rPr>
              <a:t>SensingType: External — 외부 통신 응답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8640" y="1627632"/>
            <a:ext cx="109728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0">
                <a:solidFill>
                  <a:srgbClr val="A8B8CC"/>
                </a:solidFill>
                <a:latin typeface="맑은 고딕"/>
              </a:rPr>
              <a:t>외부 시스템 (Vision PC · 로봇 컨트롤러) 의 응답 메시지로 완료</a:t>
            </a:r>
          </a:p>
        </p:txBody>
      </p:sp>
      <p:cxnSp>
        <p:nvCxnSpPr>
          <p:cNvPr id="11" name="Connector 10"/>
          <p:cNvCxnSpPr/>
          <p:nvPr/>
        </p:nvCxnSpPr>
        <p:spPr>
          <a:xfrm>
            <a:off x="548640" y="6355080"/>
            <a:ext cx="11091672" cy="0"/>
          </a:xfrm>
          <a:prstGeom prst="line">
            <a:avLst/>
          </a:prstGeom>
          <a:ln w="9525">
            <a:solidFill>
              <a:srgbClr val="2A457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48640" y="6446520"/>
            <a:ext cx="8229600" cy="3200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0">
                <a:solidFill>
                  <a:srgbClr val="6B7D96"/>
                </a:solidFill>
                <a:latin typeface="맑은 고딕"/>
              </a:rPr>
              <a:t>S11 Robot6Axis + Vision — 외부 응답 대기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686800" y="6446520"/>
            <a:ext cx="3017520" cy="3200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r"/>
            <a:r>
              <a:rPr sz="1000" b="0">
                <a:solidFill>
                  <a:srgbClr val="F0C456"/>
                </a:solidFill>
                <a:latin typeface="맑은 고딕"/>
              </a:rPr>
              <a:t>Ds2 Tutorial · DualSoft 2026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48640" y="2103120"/>
            <a:ext cx="6563563" cy="4160520"/>
          </a:xfrm>
          <a:prstGeom prst="roundRect">
            <a:avLst>
              <a:gd name="adj" fmla="val 8000"/>
            </a:avLst>
          </a:prstGeom>
          <a:solidFill>
            <a:srgbClr val="0F1A2C"/>
          </a:solidFill>
          <a:ln w="1270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5" name="Picture 14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240280"/>
            <a:ext cx="6289243" cy="3886200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7295083" y="2103120"/>
            <a:ext cx="4345229" cy="4160520"/>
          </a:xfrm>
          <a:prstGeom prst="roundRect">
            <a:avLst>
              <a:gd name="adj" fmla="val 8000"/>
            </a:avLst>
          </a:prstGeom>
          <a:solidFill>
            <a:srgbClr val="0F1A2C"/>
          </a:solidFill>
          <a:ln w="1270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7477963" y="2194560"/>
            <a:ext cx="3979469" cy="329184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1">
                <a:solidFill>
                  <a:srgbClr val="F0C456"/>
                </a:solidFill>
                <a:latin typeface="맑은 고딕"/>
              </a:rPr>
              <a:t>External 동작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477963" y="2578608"/>
            <a:ext cx="3979469" cy="3593592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완료 판정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외부 시스템에서 Response 메시지 수신 시 완료</a:t>
            </a:r>
          </a:p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S11 사례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Vision.InspectAndReturn() → Vision PC TCP 응답</a:t>
            </a:r>
          </a:p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통신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TCP/IP · OPC UA · Profinet · EtherCAT</a:t>
            </a:r>
          </a:p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Latency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ms ~ 수초 — Watchdog 권장</a:t>
            </a:r>
          </a:p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권장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External + Timeout 보호망 조합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B16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54864" cy="6858000"/>
          </a:xfrm>
          <a:prstGeom prst="rect">
            <a:avLst/>
          </a:prstGeom>
          <a:solidFill>
            <a:srgbClr val="F0C4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548640" y="411480"/>
            <a:ext cx="502920" cy="329184"/>
          </a:xfrm>
          <a:prstGeom prst="roundRect">
            <a:avLst>
              <a:gd name="adj" fmla="val 35000"/>
            </a:avLst>
          </a:prstGeom>
          <a:solidFill>
            <a:srgbClr val="F0C4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548640" y="411480"/>
            <a:ext cx="502920" cy="329184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ctr"/>
            <a:r>
              <a:rPr sz="1200" b="1">
                <a:solidFill>
                  <a:srgbClr val="000000"/>
                </a:solidFill>
                <a:latin typeface="맑은 고딕"/>
              </a:rPr>
              <a:t>T3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61288" y="411480"/>
            <a:ext cx="7315200" cy="329184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1400" b="1">
                <a:solidFill>
                  <a:srgbClr val="F0C456"/>
                </a:solidFill>
                <a:latin typeface="맑은 고딕"/>
              </a:rPr>
              <a:t>심화 · SensingType 6종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515600" y="411480"/>
            <a:ext cx="1280160" cy="329184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r"/>
            <a:r>
              <a:rPr sz="1200" b="0">
                <a:solidFill>
                  <a:srgbClr val="A8B8CC"/>
                </a:solidFill>
                <a:latin typeface="맑은 고딕"/>
              </a:rPr>
              <a:t>81 / 95</a:t>
            </a:r>
          </a:p>
        </p:txBody>
      </p:sp>
      <p:cxnSp>
        <p:nvCxnSpPr>
          <p:cNvPr id="8" name="Connector 7"/>
          <p:cNvCxnSpPr/>
          <p:nvPr/>
        </p:nvCxnSpPr>
        <p:spPr>
          <a:xfrm>
            <a:off x="548640" y="841248"/>
            <a:ext cx="11091672" cy="0"/>
          </a:xfrm>
          <a:prstGeom prst="line">
            <a:avLst/>
          </a:prstGeom>
          <a:ln w="25400">
            <a:solidFill>
              <a:srgbClr val="F0C45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48640" y="960120"/>
            <a:ext cx="10972800" cy="64008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2800" b="1">
                <a:solidFill>
                  <a:srgbClr val="E6EDF5"/>
                </a:solidFill>
                <a:latin typeface="맑은 고딕"/>
              </a:rPr>
              <a:t>SensingType: Custom — 복합 조건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8640" y="1627632"/>
            <a:ext cx="109728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0">
                <a:solidFill>
                  <a:srgbClr val="A8B8CC"/>
                </a:solidFill>
                <a:latin typeface="맑은 고딕"/>
              </a:rPr>
              <a:t>다중 InTag AND/OR · 임계값 비교 · 식 평가 — 사용자 정의 완료</a:t>
            </a:r>
          </a:p>
        </p:txBody>
      </p:sp>
      <p:cxnSp>
        <p:nvCxnSpPr>
          <p:cNvPr id="11" name="Connector 10"/>
          <p:cNvCxnSpPr/>
          <p:nvPr/>
        </p:nvCxnSpPr>
        <p:spPr>
          <a:xfrm>
            <a:off x="548640" y="6355080"/>
            <a:ext cx="11091672" cy="0"/>
          </a:xfrm>
          <a:prstGeom prst="line">
            <a:avLst/>
          </a:prstGeom>
          <a:ln w="9525">
            <a:solidFill>
              <a:srgbClr val="2A457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48640" y="6446520"/>
            <a:ext cx="8229600" cy="3200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0">
                <a:solidFill>
                  <a:srgbClr val="6B7D96"/>
                </a:solidFill>
                <a:latin typeface="맑은 고딕"/>
              </a:rPr>
              <a:t>S12 DualRobotCell — 양 로봇 동시 도착 AND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686800" y="6446520"/>
            <a:ext cx="3017520" cy="3200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r"/>
            <a:r>
              <a:rPr sz="1000" b="0">
                <a:solidFill>
                  <a:srgbClr val="F0C456"/>
                </a:solidFill>
                <a:latin typeface="맑은 고딕"/>
              </a:rPr>
              <a:t>Ds2 Tutorial · DualSoft 2026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48640" y="2103120"/>
            <a:ext cx="6563563" cy="4160520"/>
          </a:xfrm>
          <a:prstGeom prst="roundRect">
            <a:avLst>
              <a:gd name="adj" fmla="val 8000"/>
            </a:avLst>
          </a:prstGeom>
          <a:solidFill>
            <a:srgbClr val="0F1A2C"/>
          </a:solidFill>
          <a:ln w="1270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5" name="Picture 14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240280"/>
            <a:ext cx="6289243" cy="3886200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7295083" y="2103120"/>
            <a:ext cx="4345229" cy="4160520"/>
          </a:xfrm>
          <a:prstGeom prst="roundRect">
            <a:avLst>
              <a:gd name="adj" fmla="val 8000"/>
            </a:avLst>
          </a:prstGeom>
          <a:solidFill>
            <a:srgbClr val="0F1A2C"/>
          </a:solidFill>
          <a:ln w="1270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7477963" y="2194560"/>
            <a:ext cx="3979469" cy="329184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1">
                <a:solidFill>
                  <a:srgbClr val="F0C456"/>
                </a:solidFill>
                <a:latin typeface="맑은 고딕"/>
              </a:rPr>
              <a:t>Custom 동작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477963" y="2578608"/>
            <a:ext cx="3979469" cy="3593592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완료 판정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사용자 정의 Boolean 식 — Robot1.OK AND Robot2.OK</a:t>
            </a:r>
          </a:p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S12 사례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Sync: 두 로봇이 같이 도달해야 다음 Work 진행</a:t>
            </a:r>
          </a:p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표현식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Tag1 AND Tag2 · Tag1 OR (Tag2 AND Tag3) 등</a:t>
            </a:r>
          </a:p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주의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복잡 식은 가독성 ↓ — 가능하면 Composite 사용</a:t>
            </a:r>
          </a:p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디버그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각 항 평가값을 Trace 로 노출 권장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B16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54864" cy="6858000"/>
          </a:xfrm>
          <a:prstGeom prst="rect">
            <a:avLst/>
          </a:prstGeom>
          <a:solidFill>
            <a:srgbClr val="F0C4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548640" y="411480"/>
            <a:ext cx="502920" cy="329184"/>
          </a:xfrm>
          <a:prstGeom prst="roundRect">
            <a:avLst>
              <a:gd name="adj" fmla="val 35000"/>
            </a:avLst>
          </a:prstGeom>
          <a:solidFill>
            <a:srgbClr val="F0C4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548640" y="411480"/>
            <a:ext cx="502920" cy="329184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ctr"/>
            <a:r>
              <a:rPr sz="1200" b="1">
                <a:solidFill>
                  <a:srgbClr val="000000"/>
                </a:solidFill>
                <a:latin typeface="맑은 고딕"/>
              </a:rPr>
              <a:t>T3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61288" y="411480"/>
            <a:ext cx="7315200" cy="329184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1400" b="1">
                <a:solidFill>
                  <a:srgbClr val="F0C456"/>
                </a:solidFill>
                <a:latin typeface="맑은 고딕"/>
              </a:rPr>
              <a:t>심화 · SensingType 6종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515600" y="411480"/>
            <a:ext cx="1280160" cy="329184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r"/>
            <a:r>
              <a:rPr sz="1200" b="0">
                <a:solidFill>
                  <a:srgbClr val="A8B8CC"/>
                </a:solidFill>
                <a:latin typeface="맑은 고딕"/>
              </a:rPr>
              <a:t>82 / 95</a:t>
            </a:r>
          </a:p>
        </p:txBody>
      </p:sp>
      <p:cxnSp>
        <p:nvCxnSpPr>
          <p:cNvPr id="8" name="Connector 7"/>
          <p:cNvCxnSpPr/>
          <p:nvPr/>
        </p:nvCxnSpPr>
        <p:spPr>
          <a:xfrm>
            <a:off x="548640" y="841248"/>
            <a:ext cx="11091672" cy="0"/>
          </a:xfrm>
          <a:prstGeom prst="line">
            <a:avLst/>
          </a:prstGeom>
          <a:ln w="25400">
            <a:solidFill>
              <a:srgbClr val="F0C45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48640" y="960120"/>
            <a:ext cx="10972800" cy="64008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2800" b="1">
                <a:solidFill>
                  <a:srgbClr val="E6EDF5"/>
                </a:solidFill>
                <a:latin typeface="맑은 고딕"/>
              </a:rPr>
              <a:t>SensingType: Composite — 합성 완료 (정책 종합)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8640" y="1627632"/>
            <a:ext cx="109728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0">
                <a:solidFill>
                  <a:srgbClr val="A8B8CC"/>
                </a:solidFill>
                <a:latin typeface="맑은 고딕"/>
              </a:rPr>
              <a:t>여러 SensingType 정책을 합성 (InputSensor + Timeout 안전망)</a:t>
            </a:r>
          </a:p>
        </p:txBody>
      </p:sp>
      <p:cxnSp>
        <p:nvCxnSpPr>
          <p:cNvPr id="11" name="Connector 10"/>
          <p:cNvCxnSpPr/>
          <p:nvPr/>
        </p:nvCxnSpPr>
        <p:spPr>
          <a:xfrm>
            <a:off x="548640" y="6355080"/>
            <a:ext cx="11091672" cy="0"/>
          </a:xfrm>
          <a:prstGeom prst="line">
            <a:avLst/>
          </a:prstGeom>
          <a:ln w="9525">
            <a:solidFill>
              <a:srgbClr val="2A457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48640" y="6446520"/>
            <a:ext cx="8229600" cy="3200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0">
                <a:solidFill>
                  <a:srgbClr val="6B7D96"/>
                </a:solidFill>
                <a:latin typeface="맑은 고딕"/>
              </a:rPr>
              <a:t>SensingType_6kinds_policy.svg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686800" y="6446520"/>
            <a:ext cx="3017520" cy="3200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r"/>
            <a:r>
              <a:rPr sz="1000" b="0">
                <a:solidFill>
                  <a:srgbClr val="F0C456"/>
                </a:solidFill>
                <a:latin typeface="맑은 고딕"/>
              </a:rPr>
              <a:t>Ds2 Tutorial · DualSoft 2026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48640" y="2103120"/>
            <a:ext cx="6008979" cy="4160520"/>
          </a:xfrm>
          <a:prstGeom prst="roundRect">
            <a:avLst>
              <a:gd name="adj" fmla="val 8000"/>
            </a:avLst>
          </a:prstGeom>
          <a:solidFill>
            <a:srgbClr val="0F1A2C"/>
          </a:solidFill>
          <a:ln w="1270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5" name="Picture 14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240280"/>
            <a:ext cx="5734659" cy="3886200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6740499" y="2103120"/>
            <a:ext cx="4899813" cy="4160520"/>
          </a:xfrm>
          <a:prstGeom prst="roundRect">
            <a:avLst>
              <a:gd name="adj" fmla="val 8000"/>
            </a:avLst>
          </a:prstGeom>
          <a:solidFill>
            <a:srgbClr val="0F1A2C"/>
          </a:solidFill>
          <a:ln w="1270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923379" y="2194560"/>
            <a:ext cx="4534053" cy="329184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1">
                <a:solidFill>
                  <a:srgbClr val="F0C456"/>
                </a:solidFill>
                <a:latin typeface="맑은 고딕"/>
              </a:rPr>
              <a:t>Composite 동작 + 6종 비교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923379" y="2578608"/>
            <a:ext cx="4534053" cy="3593592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Composite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Primary (InputSensor) + Fallback (Timeout)</a:t>
            </a:r>
          </a:p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예시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Cyl.AdvOK 못 받으면 5s 후 Timeout 으로 완료</a:t>
            </a:r>
          </a:p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6 종 비교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InputSensor · Bypass · Timeout · External · Custom · Composite</a:t>
            </a:r>
          </a:p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선택 기준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센서 신뢰성 + 안전 요구 + 외부 통신 여부</a:t>
            </a:r>
          </a:p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권장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Production 은 Composite, Test 는 Bypass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B16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54864" cy="6858000"/>
          </a:xfrm>
          <a:prstGeom prst="rect">
            <a:avLst/>
          </a:prstGeom>
          <a:solidFill>
            <a:srgbClr val="F0C4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548640" y="411480"/>
            <a:ext cx="502920" cy="329184"/>
          </a:xfrm>
          <a:prstGeom prst="roundRect">
            <a:avLst>
              <a:gd name="adj" fmla="val 35000"/>
            </a:avLst>
          </a:prstGeom>
          <a:solidFill>
            <a:srgbClr val="F0C4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548640" y="411480"/>
            <a:ext cx="502920" cy="329184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ctr"/>
            <a:r>
              <a:rPr sz="1200" b="1">
                <a:solidFill>
                  <a:srgbClr val="000000"/>
                </a:solidFill>
                <a:latin typeface="맑은 고딕"/>
              </a:rPr>
              <a:t>T3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61288" y="411480"/>
            <a:ext cx="7315200" cy="329184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1400" b="1">
                <a:solidFill>
                  <a:srgbClr val="F0C456"/>
                </a:solidFill>
                <a:latin typeface="맑은 고딕"/>
              </a:rPr>
              <a:t>심화 · 30 케이스 매트릭스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515600" y="411480"/>
            <a:ext cx="1280160" cy="329184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r"/>
            <a:r>
              <a:rPr sz="1200" b="0">
                <a:solidFill>
                  <a:srgbClr val="A8B8CC"/>
                </a:solidFill>
                <a:latin typeface="맑은 고딕"/>
              </a:rPr>
              <a:t>83 / 95</a:t>
            </a:r>
          </a:p>
        </p:txBody>
      </p:sp>
      <p:cxnSp>
        <p:nvCxnSpPr>
          <p:cNvPr id="8" name="Connector 7"/>
          <p:cNvCxnSpPr/>
          <p:nvPr/>
        </p:nvCxnSpPr>
        <p:spPr>
          <a:xfrm>
            <a:off x="548640" y="841248"/>
            <a:ext cx="11091672" cy="0"/>
          </a:xfrm>
          <a:prstGeom prst="line">
            <a:avLst/>
          </a:prstGeom>
          <a:ln w="25400">
            <a:solidFill>
              <a:srgbClr val="F0C45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48640" y="960120"/>
            <a:ext cx="10972800" cy="64008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2800" b="1">
                <a:solidFill>
                  <a:srgbClr val="E6EDF5"/>
                </a:solidFill>
                <a:latin typeface="맑은 고딕"/>
              </a:rPr>
              <a:t>30 케이스 매트릭스 — 5 ActionType × 6 SensingType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8640" y="1627632"/>
            <a:ext cx="109728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0">
                <a:solidFill>
                  <a:srgbClr val="A8B8CC"/>
                </a:solidFill>
                <a:latin typeface="맑은 고딕"/>
              </a:rPr>
              <a:t>모든 조합 (5 × 6 = 30) 이 emit/complete 함수에서 독립적으로 매칭</a:t>
            </a:r>
          </a:p>
        </p:txBody>
      </p:sp>
      <p:cxnSp>
        <p:nvCxnSpPr>
          <p:cNvPr id="11" name="Connector 10"/>
          <p:cNvCxnSpPr/>
          <p:nvPr/>
        </p:nvCxnSpPr>
        <p:spPr>
          <a:xfrm>
            <a:off x="548640" y="6355080"/>
            <a:ext cx="11091672" cy="0"/>
          </a:xfrm>
          <a:prstGeom prst="line">
            <a:avLst/>
          </a:prstGeom>
          <a:ln w="9525">
            <a:solidFill>
              <a:srgbClr val="2A457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48640" y="6446520"/>
            <a:ext cx="8229600" cy="3200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0">
                <a:solidFill>
                  <a:srgbClr val="6B7D96"/>
                </a:solidFill>
                <a:latin typeface="맑은 고딕"/>
              </a:rPr>
              <a:t>Concept · 30cases_matrix_5x6.svg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686800" y="6446520"/>
            <a:ext cx="3017520" cy="3200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r"/>
            <a:r>
              <a:rPr sz="1000" b="0">
                <a:solidFill>
                  <a:srgbClr val="F0C456"/>
                </a:solidFill>
                <a:latin typeface="맑은 고딕"/>
              </a:rPr>
              <a:t>Ds2 Tutorial · DualSoft 2026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48640" y="2103120"/>
            <a:ext cx="11091672" cy="3840480"/>
          </a:xfrm>
          <a:prstGeom prst="roundRect">
            <a:avLst>
              <a:gd name="adj" fmla="val 8000"/>
            </a:avLst>
          </a:prstGeom>
          <a:solidFill>
            <a:srgbClr val="0F1A2C"/>
          </a:solidFill>
          <a:ln w="1270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5" name="Picture 14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240280"/>
            <a:ext cx="10817352" cy="356616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48640" y="5989320"/>
            <a:ext cx="11091672" cy="3200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1100" b="0">
                <a:solidFill>
                  <a:srgbClr val="A8B8CC"/>
                </a:solidFill>
                <a:latin typeface="맑은 고딕"/>
              </a:rPr>
              <a:t>행: ActionType 5종 (Normal/Push/Pulse/Continuous/Trigger) · 열: SensingType 6종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B16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54864" cy="6858000"/>
          </a:xfrm>
          <a:prstGeom prst="rect">
            <a:avLst/>
          </a:prstGeom>
          <a:solidFill>
            <a:srgbClr val="F0C4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548640" y="411480"/>
            <a:ext cx="502920" cy="329184"/>
          </a:xfrm>
          <a:prstGeom prst="roundRect">
            <a:avLst>
              <a:gd name="adj" fmla="val 35000"/>
            </a:avLst>
          </a:prstGeom>
          <a:solidFill>
            <a:srgbClr val="F0C4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548640" y="411480"/>
            <a:ext cx="502920" cy="329184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ctr"/>
            <a:r>
              <a:rPr sz="1200" b="1">
                <a:solidFill>
                  <a:srgbClr val="000000"/>
                </a:solidFill>
                <a:latin typeface="맑은 고딕"/>
              </a:rPr>
              <a:t>T3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61288" y="411480"/>
            <a:ext cx="7315200" cy="329184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1400" b="1">
                <a:solidFill>
                  <a:srgbClr val="F0C456"/>
                </a:solidFill>
                <a:latin typeface="맑은 고딕"/>
              </a:rPr>
              <a:t>심화 · 30 케이스 매트릭스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515600" y="411480"/>
            <a:ext cx="1280160" cy="329184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r"/>
            <a:r>
              <a:rPr sz="1200" b="0">
                <a:solidFill>
                  <a:srgbClr val="A8B8CC"/>
                </a:solidFill>
                <a:latin typeface="맑은 고딕"/>
              </a:rPr>
              <a:t>84 / 95</a:t>
            </a:r>
          </a:p>
        </p:txBody>
      </p:sp>
      <p:cxnSp>
        <p:nvCxnSpPr>
          <p:cNvPr id="8" name="Connector 7"/>
          <p:cNvCxnSpPr/>
          <p:nvPr/>
        </p:nvCxnSpPr>
        <p:spPr>
          <a:xfrm>
            <a:off x="548640" y="841248"/>
            <a:ext cx="11091672" cy="0"/>
          </a:xfrm>
          <a:prstGeom prst="line">
            <a:avLst/>
          </a:prstGeom>
          <a:ln w="25400">
            <a:solidFill>
              <a:srgbClr val="F0C45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48640" y="960120"/>
            <a:ext cx="10972800" cy="64008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2800" b="1">
                <a:solidFill>
                  <a:srgbClr val="E6EDF5"/>
                </a:solidFill>
                <a:latin typeface="맑은 고딕"/>
              </a:rPr>
              <a:t>대표 케이스 8개 — 심층 분석 (2 × 4)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8640" y="1627632"/>
            <a:ext cx="109728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0">
                <a:solidFill>
                  <a:srgbClr val="A8B8CC"/>
                </a:solidFill>
                <a:latin typeface="맑은 고딕"/>
              </a:rPr>
              <a:t>30 케이스 중 산업 빈도가 가장 높은 8 조합</a:t>
            </a:r>
          </a:p>
        </p:txBody>
      </p:sp>
      <p:cxnSp>
        <p:nvCxnSpPr>
          <p:cNvPr id="11" name="Connector 10"/>
          <p:cNvCxnSpPr/>
          <p:nvPr/>
        </p:nvCxnSpPr>
        <p:spPr>
          <a:xfrm>
            <a:off x="548640" y="6355080"/>
            <a:ext cx="11091672" cy="0"/>
          </a:xfrm>
          <a:prstGeom prst="line">
            <a:avLst/>
          </a:prstGeom>
          <a:ln w="9525">
            <a:solidFill>
              <a:srgbClr val="2A457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48640" y="6446520"/>
            <a:ext cx="8229600" cy="3200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0">
                <a:solidFill>
                  <a:srgbClr val="6B7D96"/>
                </a:solidFill>
                <a:latin typeface="맑은 고딕"/>
              </a:rPr>
              <a:t>ActionType × SensingType — S01 ~ S20 매핑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686800" y="6446520"/>
            <a:ext cx="3017520" cy="3200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r"/>
            <a:r>
              <a:rPr sz="1000" b="0">
                <a:solidFill>
                  <a:srgbClr val="F0C456"/>
                </a:solidFill>
                <a:latin typeface="맑은 고딕"/>
              </a:rPr>
              <a:t>Ds2 Tutorial · DualSoft 2026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48640" y="2103120"/>
            <a:ext cx="2670048" cy="1988820"/>
          </a:xfrm>
          <a:prstGeom prst="roundRect">
            <a:avLst>
              <a:gd name="adj" fmla="val 8000"/>
            </a:avLst>
          </a:prstGeom>
          <a:solidFill>
            <a:srgbClr val="0F1A2C"/>
          </a:solidFill>
          <a:ln w="1270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667512" y="2194560"/>
            <a:ext cx="2432304" cy="329184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200" b="1">
                <a:solidFill>
                  <a:srgbClr val="F0C456"/>
                </a:solidFill>
                <a:latin typeface="맑은 고딕"/>
              </a:rPr>
              <a:t>Normal × InputSensor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67512" y="2542032"/>
            <a:ext cx="2432304" cy="14859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표준 액추에이터
S01 Cylinder Adv
Cmd 유지 → 센서 OK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3355848" y="2103120"/>
            <a:ext cx="2670048" cy="1988820"/>
          </a:xfrm>
          <a:prstGeom prst="roundRect">
            <a:avLst>
              <a:gd name="adj" fmla="val 8000"/>
            </a:avLst>
          </a:prstGeom>
          <a:solidFill>
            <a:srgbClr val="0F1A2C"/>
          </a:solidFill>
          <a:ln w="1270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" name="TextBox 17"/>
          <p:cNvSpPr txBox="1"/>
          <p:nvPr/>
        </p:nvSpPr>
        <p:spPr>
          <a:xfrm>
            <a:off x="3474720" y="2194560"/>
            <a:ext cx="2432304" cy="329184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200" b="1">
                <a:solidFill>
                  <a:srgbClr val="F0C456"/>
                </a:solidFill>
                <a:latin typeface="맑은 고딕"/>
              </a:rPr>
              <a:t>Normal × Timeout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474720" y="2542032"/>
            <a:ext cx="2432304" cy="14859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센서 없는 솔레노이드
S04 Conveyor 가동시간
Timeout 으로 안전 완료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6163056" y="2103120"/>
            <a:ext cx="2670048" cy="1988820"/>
          </a:xfrm>
          <a:prstGeom prst="roundRect">
            <a:avLst>
              <a:gd name="adj" fmla="val 8000"/>
            </a:avLst>
          </a:prstGeom>
          <a:solidFill>
            <a:srgbClr val="0F1A2C"/>
          </a:solidFill>
          <a:ln w="1270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6281928" y="2194560"/>
            <a:ext cx="2432304" cy="329184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200" b="1">
                <a:solidFill>
                  <a:srgbClr val="F0C456"/>
                </a:solidFill>
                <a:latin typeface="맑은 고딕"/>
              </a:rPr>
              <a:t>Push × InputSensor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281928" y="2542032"/>
            <a:ext cx="2432304" cy="14859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물리 푸시버튼
S05 ButtonLamp Start
Button hold 동안 ON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8970264" y="2103120"/>
            <a:ext cx="2670048" cy="1988820"/>
          </a:xfrm>
          <a:prstGeom prst="roundRect">
            <a:avLst>
              <a:gd name="adj" fmla="val 8000"/>
            </a:avLst>
          </a:prstGeom>
          <a:solidFill>
            <a:srgbClr val="0F1A2C"/>
          </a:solidFill>
          <a:ln w="1270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4" name="TextBox 23"/>
          <p:cNvSpPr txBox="1"/>
          <p:nvPr/>
        </p:nvSpPr>
        <p:spPr>
          <a:xfrm>
            <a:off x="9089136" y="2194560"/>
            <a:ext cx="2432304" cy="329184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200" b="1">
                <a:solidFill>
                  <a:srgbClr val="F0C456"/>
                </a:solidFill>
                <a:latin typeface="맑은 고딕"/>
              </a:rPr>
              <a:t>Push × Bypass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089136" y="2542032"/>
            <a:ext cx="2432304" cy="14859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가상 버튼 (HMI 터치)
S15 SafetyHMI Manual
Duration 가상 완료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548640" y="4274820"/>
            <a:ext cx="2670048" cy="1988820"/>
          </a:xfrm>
          <a:prstGeom prst="roundRect">
            <a:avLst>
              <a:gd name="adj" fmla="val 8000"/>
            </a:avLst>
          </a:prstGeom>
          <a:solidFill>
            <a:srgbClr val="0F1A2C"/>
          </a:solidFill>
          <a:ln w="1270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667512" y="4366260"/>
            <a:ext cx="2432304" cy="329184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200" b="1">
                <a:solidFill>
                  <a:srgbClr val="F0C456"/>
                </a:solidFill>
                <a:latin typeface="맑은 고딕"/>
              </a:rPr>
              <a:t>Pulse × InputSensor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67512" y="4713732"/>
            <a:ext cx="2432304" cy="14859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트리거 + 센서 확인
S13 LaserMarking 50ms
Laser_OK 응답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3355848" y="4274820"/>
            <a:ext cx="2670048" cy="1988820"/>
          </a:xfrm>
          <a:prstGeom prst="roundRect">
            <a:avLst>
              <a:gd name="adj" fmla="val 8000"/>
            </a:avLst>
          </a:prstGeom>
          <a:solidFill>
            <a:srgbClr val="0F1A2C"/>
          </a:solidFill>
          <a:ln w="1270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0" name="TextBox 29"/>
          <p:cNvSpPr txBox="1"/>
          <p:nvPr/>
        </p:nvSpPr>
        <p:spPr>
          <a:xfrm>
            <a:off x="3474720" y="4366260"/>
            <a:ext cx="2432304" cy="329184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200" b="1">
                <a:solidFill>
                  <a:srgbClr val="F0C456"/>
                </a:solidFill>
                <a:latin typeface="맑은 고딕"/>
              </a:rPr>
              <a:t>Continuous × Timeout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474720" y="4713732"/>
            <a:ext cx="2432304" cy="14859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장시간 가동
S14 AGV 주행
도착 또는 Timeout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6163056" y="4274820"/>
            <a:ext cx="2670048" cy="1988820"/>
          </a:xfrm>
          <a:prstGeom prst="roundRect">
            <a:avLst>
              <a:gd name="adj" fmla="val 8000"/>
            </a:avLst>
          </a:prstGeom>
          <a:solidFill>
            <a:srgbClr val="0F1A2C"/>
          </a:solidFill>
          <a:ln w="1270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3" name="TextBox 32"/>
          <p:cNvSpPr txBox="1"/>
          <p:nvPr/>
        </p:nvSpPr>
        <p:spPr>
          <a:xfrm>
            <a:off x="6281928" y="4366260"/>
            <a:ext cx="2432304" cy="329184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200" b="1">
                <a:solidFill>
                  <a:srgbClr val="F0C456"/>
                </a:solidFill>
                <a:latin typeface="맑은 고딕"/>
              </a:rPr>
              <a:t>Trigger × External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281928" y="4713732"/>
            <a:ext cx="2432304" cy="14859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외부 시스템 시작
S11 Vision trig
TCP response 대기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8970264" y="4274820"/>
            <a:ext cx="2670048" cy="1988820"/>
          </a:xfrm>
          <a:prstGeom prst="roundRect">
            <a:avLst>
              <a:gd name="adj" fmla="val 8000"/>
            </a:avLst>
          </a:prstGeom>
          <a:solidFill>
            <a:srgbClr val="0F1A2C"/>
          </a:solidFill>
          <a:ln w="1270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6" name="TextBox 35"/>
          <p:cNvSpPr txBox="1"/>
          <p:nvPr/>
        </p:nvSpPr>
        <p:spPr>
          <a:xfrm>
            <a:off x="9089136" y="4366260"/>
            <a:ext cx="2432304" cy="329184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200" b="1">
                <a:solidFill>
                  <a:srgbClr val="F0C456"/>
                </a:solidFill>
                <a:latin typeface="맑은 고딕"/>
              </a:rPr>
              <a:t>Normal × Custom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9089136" y="4713732"/>
            <a:ext cx="2432304" cy="14859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다중 조건 완료
S12 DualRobot Sync
R1.OK AND R2.OK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B16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54864" cy="6858000"/>
          </a:xfrm>
          <a:prstGeom prst="rect">
            <a:avLst/>
          </a:prstGeom>
          <a:solidFill>
            <a:srgbClr val="F0C4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548640" y="411480"/>
            <a:ext cx="502920" cy="329184"/>
          </a:xfrm>
          <a:prstGeom prst="roundRect">
            <a:avLst>
              <a:gd name="adj" fmla="val 35000"/>
            </a:avLst>
          </a:prstGeom>
          <a:solidFill>
            <a:srgbClr val="F0C4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548640" y="411480"/>
            <a:ext cx="502920" cy="329184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ctr"/>
            <a:r>
              <a:rPr sz="1200" b="1">
                <a:solidFill>
                  <a:srgbClr val="000000"/>
                </a:solidFill>
                <a:latin typeface="맑은 고딕"/>
              </a:rPr>
              <a:t>T3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61288" y="411480"/>
            <a:ext cx="7315200" cy="329184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1400" b="1">
                <a:solidFill>
                  <a:srgbClr val="F0C456"/>
                </a:solidFill>
                <a:latin typeface="맑은 고딕"/>
              </a:rPr>
              <a:t>심화 · 30 케이스 매트릭스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515600" y="411480"/>
            <a:ext cx="1280160" cy="329184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r"/>
            <a:r>
              <a:rPr sz="1200" b="0">
                <a:solidFill>
                  <a:srgbClr val="A8B8CC"/>
                </a:solidFill>
                <a:latin typeface="맑은 고딕"/>
              </a:rPr>
              <a:t>85 / 95</a:t>
            </a:r>
          </a:p>
        </p:txBody>
      </p:sp>
      <p:cxnSp>
        <p:nvCxnSpPr>
          <p:cNvPr id="8" name="Connector 7"/>
          <p:cNvCxnSpPr/>
          <p:nvPr/>
        </p:nvCxnSpPr>
        <p:spPr>
          <a:xfrm>
            <a:off x="548640" y="841248"/>
            <a:ext cx="11091672" cy="0"/>
          </a:xfrm>
          <a:prstGeom prst="line">
            <a:avLst/>
          </a:prstGeom>
          <a:ln w="25400">
            <a:solidFill>
              <a:srgbClr val="F0C45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48640" y="960120"/>
            <a:ext cx="10972800" cy="64008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2800" b="1">
                <a:solidFill>
                  <a:srgbClr val="E6EDF5"/>
                </a:solidFill>
                <a:latin typeface="맑은 고딕"/>
              </a:rPr>
              <a:t>v2 → v3 마이그레이션 — JsonConverter 자동 변환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8640" y="1627632"/>
            <a:ext cx="109728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0">
                <a:solidFill>
                  <a:srgbClr val="A8B8CC"/>
                </a:solidFill>
                <a:latin typeface="맑은 고딕"/>
              </a:rPr>
              <a:t>기존 v2 JSON 로드 시 SkipInputSensor:bool / Call.Timeout 을 SensingType 으로 승격</a:t>
            </a:r>
          </a:p>
        </p:txBody>
      </p:sp>
      <p:cxnSp>
        <p:nvCxnSpPr>
          <p:cNvPr id="11" name="Connector 10"/>
          <p:cNvCxnSpPr/>
          <p:nvPr/>
        </p:nvCxnSpPr>
        <p:spPr>
          <a:xfrm>
            <a:off x="548640" y="6355080"/>
            <a:ext cx="11091672" cy="0"/>
          </a:xfrm>
          <a:prstGeom prst="line">
            <a:avLst/>
          </a:prstGeom>
          <a:ln w="9525">
            <a:solidFill>
              <a:srgbClr val="2A457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48640" y="6446520"/>
            <a:ext cx="8229600" cy="3200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0">
                <a:solidFill>
                  <a:srgbClr val="6B7D96"/>
                </a:solidFill>
                <a:latin typeface="맑은 고딕"/>
              </a:rPr>
              <a:t>JsonConverter · 호환성 매트릭스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686800" y="6446520"/>
            <a:ext cx="3017520" cy="3200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r"/>
            <a:r>
              <a:rPr sz="1000" b="0">
                <a:solidFill>
                  <a:srgbClr val="F0C456"/>
                </a:solidFill>
                <a:latin typeface="맑은 고딕"/>
              </a:rPr>
              <a:t>Ds2 Tutorial · DualSoft 2026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48640" y="2103120"/>
            <a:ext cx="5454396" cy="4160520"/>
          </a:xfrm>
          <a:prstGeom prst="rect">
            <a:avLst/>
          </a:prstGeom>
          <a:solidFill>
            <a:srgbClr val="08111E"/>
          </a:solidFill>
          <a:ln w="1270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685800" y="2194560"/>
            <a:ext cx="5180076" cy="39776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0">
                <a:solidFill>
                  <a:srgbClr val="6B7D96"/>
                </a:solidFill>
                <a:latin typeface="Consolas"/>
              </a:rPr>
              <a:t>// v2 (legacy)</a:t>
            </a:r>
          </a:p>
          <a:p>
            <a:pPr algn="l"/>
            <a:r>
              <a:rPr sz="1000" b="0">
                <a:solidFill>
                  <a:srgbClr val="E6EDF5"/>
                </a:solidFill>
                <a:latin typeface="Consolas"/>
              </a:rPr>
              <a:t>{</a:t>
            </a:r>
          </a:p>
          <a:p>
            <a:pPr algn="l"/>
            <a:r>
              <a:rPr sz="1000" b="0">
                <a:solidFill>
                  <a:srgbClr val="60A5FA"/>
                </a:solidFill>
                <a:latin typeface="Consolas"/>
              </a:rPr>
              <a:t>  "ApiDef": "Adv",</a:t>
            </a:r>
          </a:p>
          <a:p>
            <a:pPr algn="l"/>
            <a:r>
              <a:rPr sz="1000" b="0">
                <a:solidFill>
                  <a:srgbClr val="60A5FA"/>
                </a:solidFill>
                <a:latin typeface="Consolas"/>
              </a:rPr>
              <a:t>  "ActionType": "Normal",</a:t>
            </a:r>
          </a:p>
          <a:p>
            <a:pPr algn="l"/>
            <a:r>
              <a:rPr sz="1000" b="0">
                <a:solidFill>
                  <a:srgbClr val="FB923C"/>
                </a:solidFill>
                <a:latin typeface="Consolas"/>
              </a:rPr>
              <a:t>  "SkipInputSensor": false,</a:t>
            </a:r>
          </a:p>
          <a:p>
            <a:pPr algn="l"/>
            <a:r>
              <a:rPr sz="1000" b="0">
                <a:solidFill>
                  <a:srgbClr val="FB923C"/>
                </a:solidFill>
                <a:latin typeface="Consolas"/>
              </a:rPr>
              <a:t>  "Timeout": 5000</a:t>
            </a:r>
          </a:p>
          <a:p>
            <a:pPr algn="l"/>
            <a:r>
              <a:rPr sz="1000" b="0">
                <a:solidFill>
                  <a:srgbClr val="E6EDF5"/>
                </a:solidFill>
                <a:latin typeface="Consolas"/>
              </a:rPr>
              <a:t>}</a:t>
            </a:r>
          </a:p>
          <a:p>
            <a:pPr algn="l"/>
            <a:r>
              <a:rPr sz="1000" b="0">
                <a:solidFill>
                  <a:srgbClr val="E6EDF5"/>
                </a:solidFill>
                <a:latin typeface="Consolas"/>
              </a:rPr>
              <a:t/>
            </a:r>
          </a:p>
          <a:p>
            <a:pPr algn="l"/>
            <a:r>
              <a:rPr sz="1000" b="0">
                <a:solidFill>
                  <a:srgbClr val="6B7D96"/>
                </a:solidFill>
                <a:latin typeface="Consolas"/>
              </a:rPr>
              <a:t>// → 자동 변환 후 v3</a:t>
            </a:r>
          </a:p>
          <a:p>
            <a:pPr algn="l"/>
            <a:r>
              <a:rPr sz="1000" b="0">
                <a:solidFill>
                  <a:srgbClr val="E6EDF5"/>
                </a:solidFill>
                <a:latin typeface="Consolas"/>
              </a:rPr>
              <a:t>{</a:t>
            </a:r>
          </a:p>
          <a:p>
            <a:pPr algn="l"/>
            <a:r>
              <a:rPr sz="1000" b="0">
                <a:solidFill>
                  <a:srgbClr val="60A5FA"/>
                </a:solidFill>
                <a:latin typeface="Consolas"/>
              </a:rPr>
              <a:t>  "ApiDef": "Adv",</a:t>
            </a:r>
          </a:p>
          <a:p>
            <a:pPr algn="l"/>
            <a:r>
              <a:rPr sz="1000" b="0">
                <a:solidFill>
                  <a:srgbClr val="60A5FA"/>
                </a:solidFill>
                <a:latin typeface="Consolas"/>
              </a:rPr>
              <a:t>  "ActionType": "Normal",</a:t>
            </a:r>
          </a:p>
          <a:p>
            <a:pPr algn="l"/>
            <a:r>
              <a:rPr sz="1000" b="0">
                <a:solidFill>
                  <a:srgbClr val="4ADE80"/>
                </a:solidFill>
                <a:latin typeface="Consolas"/>
              </a:rPr>
              <a:t>  "SensingType": "Composite",</a:t>
            </a:r>
          </a:p>
          <a:p>
            <a:pPr algn="l"/>
            <a:r>
              <a:rPr sz="1000" b="0">
                <a:solidFill>
                  <a:srgbClr val="4ADE80"/>
                </a:solidFill>
                <a:latin typeface="Consolas"/>
              </a:rPr>
              <a:t>  "Composite": {</a:t>
            </a:r>
          </a:p>
          <a:p>
            <a:pPr algn="l"/>
            <a:r>
              <a:rPr sz="1000" b="0">
                <a:solidFill>
                  <a:srgbClr val="4ADE80"/>
                </a:solidFill>
                <a:latin typeface="Consolas"/>
              </a:rPr>
              <a:t>    "Primary": "InputSensor",</a:t>
            </a:r>
          </a:p>
          <a:p>
            <a:pPr algn="l"/>
            <a:r>
              <a:rPr sz="1000" b="0">
                <a:solidFill>
                  <a:srgbClr val="4ADE80"/>
                </a:solidFill>
                <a:latin typeface="Consolas"/>
              </a:rPr>
              <a:t>    "Fallback": "Timeout",</a:t>
            </a:r>
          </a:p>
          <a:p>
            <a:pPr algn="l"/>
            <a:r>
              <a:rPr sz="1000" b="0">
                <a:solidFill>
                  <a:srgbClr val="4ADE80"/>
                </a:solidFill>
                <a:latin typeface="Consolas"/>
              </a:rPr>
              <a:t>    "TimeoutMs": 5000</a:t>
            </a:r>
          </a:p>
          <a:p>
            <a:pPr algn="l"/>
            <a:r>
              <a:rPr sz="1000" b="0">
                <a:solidFill>
                  <a:srgbClr val="4ADE80"/>
                </a:solidFill>
                <a:latin typeface="Consolas"/>
              </a:rPr>
              <a:t>  }</a:t>
            </a:r>
          </a:p>
          <a:p>
            <a:pPr algn="l"/>
            <a:r>
              <a:rPr sz="1000" b="0">
                <a:solidFill>
                  <a:srgbClr val="E6EDF5"/>
                </a:solidFill>
                <a:latin typeface="Consolas"/>
              </a:rPr>
              <a:t>}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185916" y="2103120"/>
            <a:ext cx="5454396" cy="4160520"/>
          </a:xfrm>
          <a:prstGeom prst="roundRect">
            <a:avLst>
              <a:gd name="adj" fmla="val 8000"/>
            </a:avLst>
          </a:prstGeom>
          <a:solidFill>
            <a:srgbClr val="0F1A2C"/>
          </a:solidFill>
          <a:ln w="1270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368796" y="2194560"/>
            <a:ext cx="5088636" cy="329184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1">
                <a:solidFill>
                  <a:srgbClr val="F0C456"/>
                </a:solidFill>
                <a:latin typeface="맑은 고딕"/>
              </a:rPr>
              <a:t>호환성 변환 규칙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368796" y="2578608"/>
            <a:ext cx="5088636" cy="3593592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SkipInputSensor=false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→ SensingType=InputSensor</a:t>
            </a:r>
          </a:p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SkipInputSensor=true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→ SensingType=Bypass</a:t>
            </a:r>
          </a:p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Call.Timeout 단독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→ SensingType=Timeout</a:t>
            </a:r>
          </a:p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Timeout + InputSensor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→ SensingType=Composite (안전망)</a:t>
            </a:r>
          </a:p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MultiAction (v2)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→ 단일 Action × ActionType 5종</a:t>
            </a:r>
          </a:p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Round-trip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v3 → v2 역변환은 손실 가능 (Composite 등)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B16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54864" cy="6858000"/>
          </a:xfrm>
          <a:prstGeom prst="rect">
            <a:avLst/>
          </a:prstGeom>
          <a:solidFill>
            <a:srgbClr val="F0C4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548640" y="411480"/>
            <a:ext cx="502920" cy="329184"/>
          </a:xfrm>
          <a:prstGeom prst="roundRect">
            <a:avLst>
              <a:gd name="adj" fmla="val 35000"/>
            </a:avLst>
          </a:prstGeom>
          <a:solidFill>
            <a:srgbClr val="F0C4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548640" y="411480"/>
            <a:ext cx="502920" cy="329184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ctr"/>
            <a:r>
              <a:rPr sz="1200" b="1">
                <a:solidFill>
                  <a:srgbClr val="000000"/>
                </a:solidFill>
                <a:latin typeface="맑은 고딕"/>
              </a:rPr>
              <a:t>T3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61288" y="411480"/>
            <a:ext cx="7315200" cy="329184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1400" b="1">
                <a:solidFill>
                  <a:srgbClr val="F0C456"/>
                </a:solidFill>
                <a:latin typeface="맑은 고딕"/>
              </a:rPr>
              <a:t>심화 · 다중 로봇 협업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515600" y="411480"/>
            <a:ext cx="1280160" cy="329184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r"/>
            <a:r>
              <a:rPr sz="1200" b="0">
                <a:solidFill>
                  <a:srgbClr val="A8B8CC"/>
                </a:solidFill>
                <a:latin typeface="맑은 고딕"/>
              </a:rPr>
              <a:t>86 / 95</a:t>
            </a:r>
          </a:p>
        </p:txBody>
      </p:sp>
      <p:cxnSp>
        <p:nvCxnSpPr>
          <p:cNvPr id="8" name="Connector 7"/>
          <p:cNvCxnSpPr/>
          <p:nvPr/>
        </p:nvCxnSpPr>
        <p:spPr>
          <a:xfrm>
            <a:off x="548640" y="841248"/>
            <a:ext cx="11091672" cy="0"/>
          </a:xfrm>
          <a:prstGeom prst="line">
            <a:avLst/>
          </a:prstGeom>
          <a:ln w="25400">
            <a:solidFill>
              <a:srgbClr val="F0C45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48640" y="960120"/>
            <a:ext cx="10972800" cy="64008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2800" b="1">
                <a:solidFill>
                  <a:srgbClr val="E6EDF5"/>
                </a:solidFill>
                <a:latin typeface="맑은 고딕"/>
              </a:rPr>
              <a:t>Sync 패턴 — 다중 로봇 동기화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8640" y="1627632"/>
            <a:ext cx="109728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0">
                <a:solidFill>
                  <a:srgbClr val="A8B8CC"/>
                </a:solidFill>
                <a:latin typeface="맑은 고딕"/>
              </a:rPr>
              <a:t>두 로봇이 같은 시점에 작업 시작/종료 — Custom SensingType AND 조건</a:t>
            </a:r>
          </a:p>
        </p:txBody>
      </p:sp>
      <p:cxnSp>
        <p:nvCxnSpPr>
          <p:cNvPr id="11" name="Connector 10"/>
          <p:cNvCxnSpPr/>
          <p:nvPr/>
        </p:nvCxnSpPr>
        <p:spPr>
          <a:xfrm>
            <a:off x="548640" y="6355080"/>
            <a:ext cx="11091672" cy="0"/>
          </a:xfrm>
          <a:prstGeom prst="line">
            <a:avLst/>
          </a:prstGeom>
          <a:ln w="9525">
            <a:solidFill>
              <a:srgbClr val="2A457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48640" y="6446520"/>
            <a:ext cx="8229600" cy="3200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0">
                <a:solidFill>
                  <a:srgbClr val="6B7D96"/>
                </a:solidFill>
                <a:latin typeface="맑은 고딕"/>
              </a:rPr>
              <a:t>S12 DualRobotCell — Robot1 + Robot2 동기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686800" y="6446520"/>
            <a:ext cx="3017520" cy="3200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r"/>
            <a:r>
              <a:rPr sz="1000" b="0">
                <a:solidFill>
                  <a:srgbClr val="F0C456"/>
                </a:solidFill>
                <a:latin typeface="맑은 고딕"/>
              </a:rPr>
              <a:t>Ds2 Tutorial · DualSoft 2026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48640" y="2103120"/>
            <a:ext cx="6563563" cy="4160520"/>
          </a:xfrm>
          <a:prstGeom prst="roundRect">
            <a:avLst>
              <a:gd name="adj" fmla="val 8000"/>
            </a:avLst>
          </a:prstGeom>
          <a:solidFill>
            <a:srgbClr val="0F1A2C"/>
          </a:solidFill>
          <a:ln w="1270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5" name="Picture 14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240280"/>
            <a:ext cx="6289243" cy="3886200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7295083" y="2103120"/>
            <a:ext cx="4345229" cy="4160520"/>
          </a:xfrm>
          <a:prstGeom prst="roundRect">
            <a:avLst>
              <a:gd name="adj" fmla="val 8000"/>
            </a:avLst>
          </a:prstGeom>
          <a:solidFill>
            <a:srgbClr val="0F1A2C"/>
          </a:solidFill>
          <a:ln w="1270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7477963" y="2194560"/>
            <a:ext cx="3979469" cy="329184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1">
                <a:solidFill>
                  <a:srgbClr val="F0C456"/>
                </a:solidFill>
                <a:latin typeface="맑은 고딕"/>
              </a:rPr>
              <a:t>Sync 패턴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477963" y="2578608"/>
            <a:ext cx="3979469" cy="3593592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목적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양 로봇이 같이 출발 / 같이 도착</a:t>
            </a:r>
          </a:p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S12 사례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공통 Jig 에 양쪽에서 부품 장착</a:t>
            </a:r>
          </a:p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SensingType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Custom — Robot1.ReadyOK AND Robot2.ReadyOK</a:t>
            </a:r>
          </a:p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ArrowWork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두 Flow 의 Work 를 Group 으로 묶어 동기</a:t>
            </a:r>
          </a:p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Barrier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동기 지점에서 둘 다 도달까지 대기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B16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54864" cy="6858000"/>
          </a:xfrm>
          <a:prstGeom prst="rect">
            <a:avLst/>
          </a:prstGeom>
          <a:solidFill>
            <a:srgbClr val="F0C4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548640" y="411480"/>
            <a:ext cx="502920" cy="329184"/>
          </a:xfrm>
          <a:prstGeom prst="roundRect">
            <a:avLst>
              <a:gd name="adj" fmla="val 35000"/>
            </a:avLst>
          </a:prstGeom>
          <a:solidFill>
            <a:srgbClr val="F0C4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548640" y="411480"/>
            <a:ext cx="502920" cy="329184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ctr"/>
            <a:r>
              <a:rPr sz="1200" b="1">
                <a:solidFill>
                  <a:srgbClr val="000000"/>
                </a:solidFill>
                <a:latin typeface="맑은 고딕"/>
              </a:rPr>
              <a:t>T3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61288" y="411480"/>
            <a:ext cx="7315200" cy="329184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1400" b="1">
                <a:solidFill>
                  <a:srgbClr val="F0C456"/>
                </a:solidFill>
                <a:latin typeface="맑은 고딕"/>
              </a:rPr>
              <a:t>심화 · 다중 로봇 협업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515600" y="411480"/>
            <a:ext cx="1280160" cy="329184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r"/>
            <a:r>
              <a:rPr sz="1200" b="0">
                <a:solidFill>
                  <a:srgbClr val="A8B8CC"/>
                </a:solidFill>
                <a:latin typeface="맑은 고딕"/>
              </a:rPr>
              <a:t>87 / 95</a:t>
            </a:r>
          </a:p>
        </p:txBody>
      </p:sp>
      <p:cxnSp>
        <p:nvCxnSpPr>
          <p:cNvPr id="8" name="Connector 7"/>
          <p:cNvCxnSpPr/>
          <p:nvPr/>
        </p:nvCxnSpPr>
        <p:spPr>
          <a:xfrm>
            <a:off x="548640" y="841248"/>
            <a:ext cx="11091672" cy="0"/>
          </a:xfrm>
          <a:prstGeom prst="line">
            <a:avLst/>
          </a:prstGeom>
          <a:ln w="25400">
            <a:solidFill>
              <a:srgbClr val="F0C45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48640" y="960120"/>
            <a:ext cx="10972800" cy="64008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2800" b="1">
                <a:solidFill>
                  <a:srgbClr val="E6EDF5"/>
                </a:solidFill>
                <a:latin typeface="맑은 고딕"/>
              </a:rPr>
              <a:t>Interlock 패턴 — 안전 인터록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8640" y="1627632"/>
            <a:ext cx="109728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0">
                <a:solidFill>
                  <a:srgbClr val="A8B8CC"/>
                </a:solidFill>
                <a:latin typeface="맑은 고딕"/>
              </a:rPr>
              <a:t>한 로봇 작업 중 타 로봇 작업 영역 진입 차단</a:t>
            </a:r>
          </a:p>
        </p:txBody>
      </p:sp>
      <p:cxnSp>
        <p:nvCxnSpPr>
          <p:cNvPr id="11" name="Connector 10"/>
          <p:cNvCxnSpPr/>
          <p:nvPr/>
        </p:nvCxnSpPr>
        <p:spPr>
          <a:xfrm>
            <a:off x="548640" y="6355080"/>
            <a:ext cx="11091672" cy="0"/>
          </a:xfrm>
          <a:prstGeom prst="line">
            <a:avLst/>
          </a:prstGeom>
          <a:ln w="9525">
            <a:solidFill>
              <a:srgbClr val="2A457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48640" y="6446520"/>
            <a:ext cx="8229600" cy="3200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0">
                <a:solidFill>
                  <a:srgbClr val="6B7D96"/>
                </a:solidFill>
                <a:latin typeface="맑은 고딕"/>
              </a:rPr>
              <a:t>S12 DualRobotCell + S15 SafetyHMI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686800" y="6446520"/>
            <a:ext cx="3017520" cy="3200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r"/>
            <a:r>
              <a:rPr sz="1000" b="0">
                <a:solidFill>
                  <a:srgbClr val="F0C456"/>
                </a:solidFill>
                <a:latin typeface="맑은 고딕"/>
              </a:rPr>
              <a:t>Ds2 Tutorial · DualSoft 2026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48640" y="2103120"/>
            <a:ext cx="5431536" cy="4160520"/>
          </a:xfrm>
          <a:prstGeom prst="roundRect">
            <a:avLst>
              <a:gd name="adj" fmla="val 8000"/>
            </a:avLst>
          </a:prstGeom>
          <a:solidFill>
            <a:srgbClr val="0F1A2C"/>
          </a:solidFill>
          <a:ln w="1270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731520" y="2194560"/>
            <a:ext cx="5065776" cy="329184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1">
                <a:solidFill>
                  <a:srgbClr val="F0C456"/>
                </a:solidFill>
                <a:latin typeface="맑은 고딕"/>
              </a:rPr>
              <a:t>S12 상호 Interlock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31520" y="2578608"/>
            <a:ext cx="5065776" cy="3593592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Robot1 작업 중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Robot2 는 공유 영역 진입 차단</a:t>
            </a:r>
          </a:p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Interlock Tag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R1_InZone · R2_InZone — 상호 배제</a:t>
            </a:r>
          </a:p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Workflow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Interlock 연결로 표시 (Tier 2 슬라이드 42)</a:t>
            </a:r>
          </a:p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타임아웃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Deadlock 방지 — 양쪽 Timeout 설정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6208776" y="2103120"/>
            <a:ext cx="5431536" cy="4160520"/>
          </a:xfrm>
          <a:prstGeom prst="roundRect">
            <a:avLst>
              <a:gd name="adj" fmla="val 8000"/>
            </a:avLst>
          </a:prstGeom>
          <a:solidFill>
            <a:srgbClr val="0F1A2C"/>
          </a:solidFill>
          <a:ln w="1270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" name="TextBox 17"/>
          <p:cNvSpPr txBox="1"/>
          <p:nvPr/>
        </p:nvSpPr>
        <p:spPr>
          <a:xfrm>
            <a:off x="6391656" y="2194560"/>
            <a:ext cx="5065776" cy="329184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1">
                <a:solidFill>
                  <a:srgbClr val="F0C456"/>
                </a:solidFill>
                <a:latin typeface="맑은 고딕"/>
              </a:rPr>
              <a:t>S15 Safety Interlock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391656" y="2578608"/>
            <a:ext cx="5065776" cy="3593592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Light Curtain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LC OFF (사람 진입) 시 양 로봇 정지</a:t>
            </a:r>
          </a:p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EStop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전체 셀 즉시 차단 — Hardware + Software</a:t>
            </a:r>
          </a:p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Mode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Manual mode 시 한 로봇만 활성</a:t>
            </a:r>
          </a:p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Reset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Safety Reset 절차 통과 후 재시작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B16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54864" cy="6858000"/>
          </a:xfrm>
          <a:prstGeom prst="rect">
            <a:avLst/>
          </a:prstGeom>
          <a:solidFill>
            <a:srgbClr val="F0C4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548640" y="411480"/>
            <a:ext cx="502920" cy="329184"/>
          </a:xfrm>
          <a:prstGeom prst="roundRect">
            <a:avLst>
              <a:gd name="adj" fmla="val 35000"/>
            </a:avLst>
          </a:prstGeom>
          <a:solidFill>
            <a:srgbClr val="F0C4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548640" y="411480"/>
            <a:ext cx="502920" cy="329184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ctr"/>
            <a:r>
              <a:rPr sz="1200" b="1">
                <a:solidFill>
                  <a:srgbClr val="000000"/>
                </a:solidFill>
                <a:latin typeface="맑은 고딕"/>
              </a:rPr>
              <a:t>T3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61288" y="411480"/>
            <a:ext cx="7315200" cy="329184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1400" b="1">
                <a:solidFill>
                  <a:srgbClr val="F0C456"/>
                </a:solidFill>
                <a:latin typeface="맑은 고딕"/>
              </a:rPr>
              <a:t>심화 · 다중 로봇 협업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515600" y="411480"/>
            <a:ext cx="1280160" cy="329184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r"/>
            <a:r>
              <a:rPr sz="1200" b="0">
                <a:solidFill>
                  <a:srgbClr val="A8B8CC"/>
                </a:solidFill>
                <a:latin typeface="맑은 고딕"/>
              </a:rPr>
              <a:t>88 / 95</a:t>
            </a:r>
          </a:p>
        </p:txBody>
      </p:sp>
      <p:cxnSp>
        <p:nvCxnSpPr>
          <p:cNvPr id="8" name="Connector 7"/>
          <p:cNvCxnSpPr/>
          <p:nvPr/>
        </p:nvCxnSpPr>
        <p:spPr>
          <a:xfrm>
            <a:off x="548640" y="841248"/>
            <a:ext cx="11091672" cy="0"/>
          </a:xfrm>
          <a:prstGeom prst="line">
            <a:avLst/>
          </a:prstGeom>
          <a:ln w="25400">
            <a:solidFill>
              <a:srgbClr val="F0C45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48640" y="960120"/>
            <a:ext cx="10972800" cy="64008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2800" b="1">
                <a:solidFill>
                  <a:srgbClr val="E6EDF5"/>
                </a:solidFill>
                <a:latin typeface="맑은 고딕"/>
              </a:rPr>
              <a:t>6축 로봇 + 비전 통합 — External Sensing 흐름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8640" y="1627632"/>
            <a:ext cx="109728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0">
                <a:solidFill>
                  <a:srgbClr val="A8B8CC"/>
                </a:solidFill>
                <a:latin typeface="맑은 고딕"/>
              </a:rPr>
              <a:t>Vision 응답 → 좌표 보정 → Robot.Move() — External SensingType 활용</a:t>
            </a:r>
          </a:p>
        </p:txBody>
      </p:sp>
      <p:cxnSp>
        <p:nvCxnSpPr>
          <p:cNvPr id="11" name="Connector 10"/>
          <p:cNvCxnSpPr/>
          <p:nvPr/>
        </p:nvCxnSpPr>
        <p:spPr>
          <a:xfrm>
            <a:off x="548640" y="6355080"/>
            <a:ext cx="11091672" cy="0"/>
          </a:xfrm>
          <a:prstGeom prst="line">
            <a:avLst/>
          </a:prstGeom>
          <a:ln w="9525">
            <a:solidFill>
              <a:srgbClr val="2A457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48640" y="6446520"/>
            <a:ext cx="8229600" cy="3200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0">
                <a:solidFill>
                  <a:srgbClr val="6B7D96"/>
                </a:solidFill>
                <a:latin typeface="맑은 고딕"/>
              </a:rPr>
              <a:t>S11 Robot6Axis + Vision PC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686800" y="6446520"/>
            <a:ext cx="3017520" cy="3200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r"/>
            <a:r>
              <a:rPr sz="1000" b="0">
                <a:solidFill>
                  <a:srgbClr val="F0C456"/>
                </a:solidFill>
                <a:latin typeface="맑은 고딕"/>
              </a:rPr>
              <a:t>Ds2 Tutorial · DualSoft 2026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48640" y="2103120"/>
            <a:ext cx="6563563" cy="4160520"/>
          </a:xfrm>
          <a:prstGeom prst="roundRect">
            <a:avLst>
              <a:gd name="adj" fmla="val 8000"/>
            </a:avLst>
          </a:prstGeom>
          <a:solidFill>
            <a:srgbClr val="0F1A2C"/>
          </a:solidFill>
          <a:ln w="1270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5" name="Picture 14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240280"/>
            <a:ext cx="6289243" cy="3886200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7295083" y="2103120"/>
            <a:ext cx="4345229" cy="4160520"/>
          </a:xfrm>
          <a:prstGeom prst="roundRect">
            <a:avLst>
              <a:gd name="adj" fmla="val 8000"/>
            </a:avLst>
          </a:prstGeom>
          <a:solidFill>
            <a:srgbClr val="0F1A2C"/>
          </a:solidFill>
          <a:ln w="1270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7477963" y="2194560"/>
            <a:ext cx="3979469" cy="329184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1">
                <a:solidFill>
                  <a:srgbClr val="F0C456"/>
                </a:solidFill>
                <a:latin typeface="맑은 고딕"/>
              </a:rPr>
              <a:t>Robot + Vision 흐름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477963" y="2578608"/>
            <a:ext cx="3979469" cy="3593592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Step 1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Vision.Capture() — 카메라 촬영</a:t>
            </a:r>
          </a:p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Step 2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Vision.Inspect() — External SensingType (TCP 응답)</a:t>
            </a:r>
          </a:p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Step 3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Vision → Robot6 좌표 X/Y/Θ 전달</a:t>
            </a:r>
          </a:p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Step 4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Robot6.MoveTo(X,Y,Θ) — 보정된 위치로 이동</a:t>
            </a:r>
          </a:p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Step 5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Robot6.Pick() — Normal × InputSensor</a:t>
            </a:r>
          </a:p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주의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Vision 응답 Timeout 보호 (Composite 권장)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B16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54864" cy="6858000"/>
          </a:xfrm>
          <a:prstGeom prst="rect">
            <a:avLst/>
          </a:prstGeom>
          <a:solidFill>
            <a:srgbClr val="F0C4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548640" y="411480"/>
            <a:ext cx="502920" cy="329184"/>
          </a:xfrm>
          <a:prstGeom prst="roundRect">
            <a:avLst>
              <a:gd name="adj" fmla="val 35000"/>
            </a:avLst>
          </a:prstGeom>
          <a:solidFill>
            <a:srgbClr val="F0C4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548640" y="411480"/>
            <a:ext cx="502920" cy="329184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ctr"/>
            <a:r>
              <a:rPr sz="1200" b="1">
                <a:solidFill>
                  <a:srgbClr val="000000"/>
                </a:solidFill>
                <a:latin typeface="맑은 고딕"/>
              </a:rPr>
              <a:t>T3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61288" y="411480"/>
            <a:ext cx="7315200" cy="329184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1400" b="1">
                <a:solidFill>
                  <a:srgbClr val="F0C456"/>
                </a:solidFill>
                <a:latin typeface="맑은 고딕"/>
              </a:rPr>
              <a:t>심화 · AAS 연계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515600" y="411480"/>
            <a:ext cx="1280160" cy="329184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r"/>
            <a:r>
              <a:rPr sz="1200" b="0">
                <a:solidFill>
                  <a:srgbClr val="A8B8CC"/>
                </a:solidFill>
                <a:latin typeface="맑은 고딕"/>
              </a:rPr>
              <a:t>89 / 95</a:t>
            </a:r>
          </a:p>
        </p:txBody>
      </p:sp>
      <p:cxnSp>
        <p:nvCxnSpPr>
          <p:cNvPr id="8" name="Connector 7"/>
          <p:cNvCxnSpPr/>
          <p:nvPr/>
        </p:nvCxnSpPr>
        <p:spPr>
          <a:xfrm>
            <a:off x="548640" y="841248"/>
            <a:ext cx="11091672" cy="0"/>
          </a:xfrm>
          <a:prstGeom prst="line">
            <a:avLst/>
          </a:prstGeom>
          <a:ln w="25400">
            <a:solidFill>
              <a:srgbClr val="F0C45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48640" y="960120"/>
            <a:ext cx="10972800" cy="64008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2800" b="1">
                <a:solidFill>
                  <a:srgbClr val="E6EDF5"/>
                </a:solidFill>
                <a:latin typeface="맑은 고딕"/>
              </a:rPr>
              <a:t>SeqModelSm Submodel 매핑 — Ds2 → AAS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8640" y="1627632"/>
            <a:ext cx="109728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0">
                <a:solidFill>
                  <a:srgbClr val="A8B8CC"/>
                </a:solidFill>
                <a:latin typeface="맑은 고딕"/>
              </a:rPr>
              <a:t>11 엔티티 → AAS Submodel / SubmodelElementCollection / Property 매핑</a:t>
            </a:r>
          </a:p>
        </p:txBody>
      </p:sp>
      <p:cxnSp>
        <p:nvCxnSpPr>
          <p:cNvPr id="11" name="Connector 10"/>
          <p:cNvCxnSpPr/>
          <p:nvPr/>
        </p:nvCxnSpPr>
        <p:spPr>
          <a:xfrm>
            <a:off x="548640" y="6355080"/>
            <a:ext cx="11091672" cy="0"/>
          </a:xfrm>
          <a:prstGeom prst="line">
            <a:avLst/>
          </a:prstGeom>
          <a:ln w="9525">
            <a:solidFill>
              <a:srgbClr val="2A457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48640" y="6446520"/>
            <a:ext cx="8229600" cy="3200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0">
                <a:solidFill>
                  <a:srgbClr val="6B7D96"/>
                </a:solidFill>
                <a:latin typeface="맑은 고딕"/>
              </a:rPr>
              <a:t>Concept · AAS_SeqModelSm_mapping.svg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686800" y="6446520"/>
            <a:ext cx="3017520" cy="3200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r"/>
            <a:r>
              <a:rPr sz="1000" b="0">
                <a:solidFill>
                  <a:srgbClr val="F0C456"/>
                </a:solidFill>
                <a:latin typeface="맑은 고딕"/>
              </a:rPr>
              <a:t>Ds2 Tutorial · DualSoft 2026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48640" y="2103120"/>
            <a:ext cx="11091672" cy="3840480"/>
          </a:xfrm>
          <a:prstGeom prst="roundRect">
            <a:avLst>
              <a:gd name="adj" fmla="val 8000"/>
            </a:avLst>
          </a:prstGeom>
          <a:solidFill>
            <a:srgbClr val="0F1A2C"/>
          </a:solidFill>
          <a:ln w="1270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5" name="Picture 14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240280"/>
            <a:ext cx="10817352" cy="356616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48640" y="5989320"/>
            <a:ext cx="11091672" cy="3200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1100" b="0">
                <a:solidFill>
                  <a:srgbClr val="A8B8CC"/>
                </a:solidFill>
                <a:latin typeface="맑은 고딕"/>
              </a:rPr>
              <a:t>Project=AAS · DsSystem=Submodel · Device=SMC · Flow/Work/ApiDef=SMC tree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B16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54864" cy="6858000"/>
          </a:xfrm>
          <a:prstGeom prst="rect">
            <a:avLst/>
          </a:prstGeom>
          <a:solidFill>
            <a:srgbClr val="F0C4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548640" y="411480"/>
            <a:ext cx="502920" cy="329184"/>
          </a:xfrm>
          <a:prstGeom prst="roundRect">
            <a:avLst>
              <a:gd name="adj" fmla="val 35000"/>
            </a:avLst>
          </a:prstGeom>
          <a:solidFill>
            <a:srgbClr val="F0C4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548640" y="411480"/>
            <a:ext cx="502920" cy="329184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ctr"/>
            <a:r>
              <a:rPr sz="1200" b="1">
                <a:solidFill>
                  <a:srgbClr val="000000"/>
                </a:solidFill>
                <a:latin typeface="맑은 고딕"/>
              </a:rPr>
              <a:t>T3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61288" y="411480"/>
            <a:ext cx="7315200" cy="329184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1400" b="1">
                <a:solidFill>
                  <a:srgbClr val="F0C456"/>
                </a:solidFill>
                <a:latin typeface="맑은 고딕"/>
              </a:rPr>
              <a:t>심화 · ActionType 5종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515600" y="411480"/>
            <a:ext cx="1280160" cy="329184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r"/>
            <a:r>
              <a:rPr sz="1200" b="0">
                <a:solidFill>
                  <a:srgbClr val="A8B8CC"/>
                </a:solidFill>
                <a:latin typeface="맑은 고딕"/>
              </a:rPr>
              <a:t>72 / 95</a:t>
            </a:r>
          </a:p>
        </p:txBody>
      </p:sp>
      <p:cxnSp>
        <p:nvCxnSpPr>
          <p:cNvPr id="8" name="Connector 7"/>
          <p:cNvCxnSpPr/>
          <p:nvPr/>
        </p:nvCxnSpPr>
        <p:spPr>
          <a:xfrm>
            <a:off x="548640" y="841248"/>
            <a:ext cx="11091672" cy="0"/>
          </a:xfrm>
          <a:prstGeom prst="line">
            <a:avLst/>
          </a:prstGeom>
          <a:ln w="25400">
            <a:solidFill>
              <a:srgbClr val="F0C45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48640" y="960120"/>
            <a:ext cx="10972800" cy="64008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2800" b="1">
                <a:solidFill>
                  <a:srgbClr val="E6EDF5"/>
                </a:solidFill>
                <a:latin typeface="맑은 고딕"/>
              </a:rPr>
              <a:t>직교 3차원 모델 — ActionType × SensingType × ContactKind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8640" y="1627632"/>
            <a:ext cx="109728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0">
                <a:solidFill>
                  <a:srgbClr val="A8B8CC"/>
                </a:solidFill>
                <a:latin typeface="맑은 고딕"/>
              </a:rPr>
              <a:t>출력(ActionType) ⊥ 완료(SensingType) ⊥ 접점(ContactKind) — 독립 결정</a:t>
            </a:r>
          </a:p>
        </p:txBody>
      </p:sp>
      <p:cxnSp>
        <p:nvCxnSpPr>
          <p:cNvPr id="11" name="Connector 10"/>
          <p:cNvCxnSpPr/>
          <p:nvPr/>
        </p:nvCxnSpPr>
        <p:spPr>
          <a:xfrm>
            <a:off x="548640" y="6355080"/>
            <a:ext cx="11091672" cy="0"/>
          </a:xfrm>
          <a:prstGeom prst="line">
            <a:avLst/>
          </a:prstGeom>
          <a:ln w="9525">
            <a:solidFill>
              <a:srgbClr val="2A457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48640" y="6446520"/>
            <a:ext cx="8229600" cy="3200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0">
                <a:solidFill>
                  <a:srgbClr val="6B7D96"/>
                </a:solidFill>
                <a:latin typeface="맑은 고딕"/>
              </a:rPr>
              <a:t>ApiDef-ActionType-SensingType.html · v3 사양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686800" y="6446520"/>
            <a:ext cx="3017520" cy="3200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r"/>
            <a:r>
              <a:rPr sz="1000" b="0">
                <a:solidFill>
                  <a:srgbClr val="F0C456"/>
                </a:solidFill>
                <a:latin typeface="맑은 고딕"/>
              </a:rPr>
              <a:t>Ds2 Tutorial · DualSoft 2026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48640" y="2103120"/>
            <a:ext cx="5431536" cy="4160520"/>
          </a:xfrm>
          <a:prstGeom prst="roundRect">
            <a:avLst>
              <a:gd name="adj" fmla="val 8000"/>
            </a:avLst>
          </a:prstGeom>
          <a:solidFill>
            <a:srgbClr val="0F1A2C"/>
          </a:solidFill>
          <a:ln w="1270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731520" y="2194560"/>
            <a:ext cx="5065776" cy="329184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1">
                <a:solidFill>
                  <a:srgbClr val="F0C456"/>
                </a:solidFill>
                <a:latin typeface="맑은 고딕"/>
              </a:rPr>
              <a:t>v3 직교성 (Orthogonality)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31520" y="2578608"/>
            <a:ext cx="5065776" cy="3593592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ActionType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출력 패턴 — Normal · Push · Pulse · Continuous · Trigger</a:t>
            </a:r>
          </a:p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SensingType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완료 판정 — InputSensor · Bypass · Timeout · External · Custom · Composite</a:t>
            </a:r>
          </a:p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ContactKind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접점 — Source · Sink · Differential</a:t>
            </a:r>
          </a:p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핵심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세 축은 서로 독립 — 한 축 변경이 다른 축에 영향 X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6208776" y="2103120"/>
            <a:ext cx="5431536" cy="4160520"/>
          </a:xfrm>
          <a:prstGeom prst="roundRect">
            <a:avLst>
              <a:gd name="adj" fmla="val 8000"/>
            </a:avLst>
          </a:prstGeom>
          <a:solidFill>
            <a:srgbClr val="0F1A2C"/>
          </a:solidFill>
          <a:ln w="1270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" name="TextBox 17"/>
          <p:cNvSpPr txBox="1"/>
          <p:nvPr/>
        </p:nvSpPr>
        <p:spPr>
          <a:xfrm>
            <a:off x="6391656" y="2194560"/>
            <a:ext cx="5065776" cy="329184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1">
                <a:solidFill>
                  <a:srgbClr val="F0C456"/>
                </a:solidFill>
                <a:latin typeface="맑은 고딕"/>
              </a:rPr>
              <a:t>v2 → v3 변화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391656" y="2578608"/>
            <a:ext cx="5065776" cy="3593592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SkipInputSensor:bool 삭제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→ SensingType 6 case 드롭다운으로 승격</a:t>
            </a:r>
          </a:p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Call.Timeout 흡수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→ SensingType.Timeout 으로 통합</a:t>
            </a:r>
          </a:p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MultiAction 제거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→ 단일 Action × 5 ActionType 으로 정리</a:t>
            </a:r>
          </a:p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5 × 6 = 30 케이스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모든 조합이 emit/complete 함수에서 유효</a:t>
            </a:r>
          </a:p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호환성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v2 JSON 로드 시 JsonConverter 자동 변환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B16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54864" cy="6858000"/>
          </a:xfrm>
          <a:prstGeom prst="rect">
            <a:avLst/>
          </a:prstGeom>
          <a:solidFill>
            <a:srgbClr val="F0C4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548640" y="411480"/>
            <a:ext cx="502920" cy="329184"/>
          </a:xfrm>
          <a:prstGeom prst="roundRect">
            <a:avLst>
              <a:gd name="adj" fmla="val 35000"/>
            </a:avLst>
          </a:prstGeom>
          <a:solidFill>
            <a:srgbClr val="F0C4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548640" y="411480"/>
            <a:ext cx="502920" cy="329184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ctr"/>
            <a:r>
              <a:rPr sz="1200" b="1">
                <a:solidFill>
                  <a:srgbClr val="000000"/>
                </a:solidFill>
                <a:latin typeface="맑은 고딕"/>
              </a:rPr>
              <a:t>T3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61288" y="411480"/>
            <a:ext cx="7315200" cy="329184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1400" b="1">
                <a:solidFill>
                  <a:srgbClr val="F0C456"/>
                </a:solidFill>
                <a:latin typeface="맑은 고딕"/>
              </a:rPr>
              <a:t>심화 · AAS 연계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515600" y="411480"/>
            <a:ext cx="1280160" cy="329184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r"/>
            <a:r>
              <a:rPr sz="1200" b="0">
                <a:solidFill>
                  <a:srgbClr val="A8B8CC"/>
                </a:solidFill>
                <a:latin typeface="맑은 고딕"/>
              </a:rPr>
              <a:t>90 / 95</a:t>
            </a:r>
          </a:p>
        </p:txBody>
      </p:sp>
      <p:cxnSp>
        <p:nvCxnSpPr>
          <p:cNvPr id="8" name="Connector 7"/>
          <p:cNvCxnSpPr/>
          <p:nvPr/>
        </p:nvCxnSpPr>
        <p:spPr>
          <a:xfrm>
            <a:off x="548640" y="841248"/>
            <a:ext cx="11091672" cy="0"/>
          </a:xfrm>
          <a:prstGeom prst="line">
            <a:avLst/>
          </a:prstGeom>
          <a:ln w="25400">
            <a:solidFill>
              <a:srgbClr val="F0C45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48640" y="960120"/>
            <a:ext cx="10972800" cy="64008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2800" b="1">
                <a:solidFill>
                  <a:srgbClr val="E6EDF5"/>
                </a:solidFill>
                <a:latin typeface="맑은 고딕"/>
              </a:rPr>
              <a:t>ConceptDescription 카탈로그 — 의미 표준화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8640" y="1627632"/>
            <a:ext cx="109728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0">
                <a:solidFill>
                  <a:srgbClr val="A8B8CC"/>
                </a:solidFill>
                <a:latin typeface="맑은 고딕"/>
              </a:rPr>
              <a:t>DualsoftDev aas-semantics — Ds2 11 엔티티의 ConceptDescription 카탈로그 운영</a:t>
            </a:r>
          </a:p>
        </p:txBody>
      </p:sp>
      <p:cxnSp>
        <p:nvCxnSpPr>
          <p:cNvPr id="11" name="Connector 10"/>
          <p:cNvCxnSpPr/>
          <p:nvPr/>
        </p:nvCxnSpPr>
        <p:spPr>
          <a:xfrm>
            <a:off x="548640" y="6355080"/>
            <a:ext cx="11091672" cy="0"/>
          </a:xfrm>
          <a:prstGeom prst="line">
            <a:avLst/>
          </a:prstGeom>
          <a:ln w="9525">
            <a:solidFill>
              <a:srgbClr val="2A457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48640" y="6446520"/>
            <a:ext cx="8229600" cy="3200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0">
                <a:solidFill>
                  <a:srgbClr val="6B7D96"/>
                </a:solidFill>
                <a:latin typeface="맑은 고딕"/>
              </a:rPr>
              <a:t>https://dualsoftdev.github.io/aas-semantics/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686800" y="6446520"/>
            <a:ext cx="3017520" cy="3200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r"/>
            <a:r>
              <a:rPr sz="1000" b="0">
                <a:solidFill>
                  <a:srgbClr val="F0C456"/>
                </a:solidFill>
                <a:latin typeface="맑은 고딕"/>
              </a:rPr>
              <a:t>Ds2 Tutorial · DualSoft 2026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48640" y="2103120"/>
            <a:ext cx="5431536" cy="4160520"/>
          </a:xfrm>
          <a:prstGeom prst="roundRect">
            <a:avLst>
              <a:gd name="adj" fmla="val 8000"/>
            </a:avLst>
          </a:prstGeom>
          <a:solidFill>
            <a:srgbClr val="0F1A2C"/>
          </a:solidFill>
          <a:ln w="1270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731520" y="2194560"/>
            <a:ext cx="5065776" cy="329184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1">
                <a:solidFill>
                  <a:srgbClr val="F0C456"/>
                </a:solidFill>
                <a:latin typeface="맑은 고딕"/>
              </a:rPr>
              <a:t>aas-semantics 카탈로그 구성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31520" y="2578608"/>
            <a:ext cx="5065776" cy="3593592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Project CD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irdi://dualsoft.com/cd/Project/1/0</a:t>
            </a:r>
          </a:p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DsSystem CD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irdi://dualsoft.com/cd/DsSystem/1/0</a:t>
            </a:r>
          </a:p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Device CD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물리 자산 의미 표준</a:t>
            </a:r>
          </a:p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ApiDef CD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InTag/OutTag + ActionType/SensingType</a:t>
            </a:r>
          </a:p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Flow / Work CD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사이클 흐름 + 단위 작업</a:t>
            </a:r>
          </a:p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ArrowWork CD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Start/Reset/Interlock/SelfReset/Group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6208776" y="2103120"/>
            <a:ext cx="5431536" cy="4160520"/>
          </a:xfrm>
          <a:prstGeom prst="roundRect">
            <a:avLst>
              <a:gd name="adj" fmla="val 8000"/>
            </a:avLst>
          </a:prstGeom>
          <a:solidFill>
            <a:srgbClr val="0F1A2C"/>
          </a:solidFill>
          <a:ln w="1270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" name="TextBox 17"/>
          <p:cNvSpPr txBox="1"/>
          <p:nvPr/>
        </p:nvSpPr>
        <p:spPr>
          <a:xfrm>
            <a:off x="6391656" y="2194560"/>
            <a:ext cx="5065776" cy="329184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1">
                <a:solidFill>
                  <a:srgbClr val="F0C456"/>
                </a:solidFill>
                <a:latin typeface="맑은 고딕"/>
              </a:rPr>
              <a:t>활용 시나리오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391656" y="2578608"/>
            <a:ext cx="5065776" cy="3593592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S11 Robot6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Vision 의 External SensingType CD 참조</a:t>
            </a:r>
          </a:p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S12 DualRobot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Sync / Interlock CD 로 협업 명세</a:t>
            </a:r>
          </a:p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IDTA 02011 SeqControl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공식 SeqControl Submodel 과 매핑</a:t>
            </a:r>
          </a:p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도구 자동화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AASX 생성 시 CD 자동 첨부</a:t>
            </a:r>
          </a:p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의미 검색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다른 벤더 Submodel 의 의미 호환성 확인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B16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54864" cy="6858000"/>
          </a:xfrm>
          <a:prstGeom prst="rect">
            <a:avLst/>
          </a:prstGeom>
          <a:solidFill>
            <a:srgbClr val="F0C4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548640" y="411480"/>
            <a:ext cx="502920" cy="329184"/>
          </a:xfrm>
          <a:prstGeom prst="roundRect">
            <a:avLst>
              <a:gd name="adj" fmla="val 35000"/>
            </a:avLst>
          </a:prstGeom>
          <a:solidFill>
            <a:srgbClr val="F0C4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548640" y="411480"/>
            <a:ext cx="502920" cy="329184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ctr"/>
            <a:r>
              <a:rPr sz="1200" b="1">
                <a:solidFill>
                  <a:srgbClr val="000000"/>
                </a:solidFill>
                <a:latin typeface="맑은 고딕"/>
              </a:rPr>
              <a:t>T3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61288" y="411480"/>
            <a:ext cx="7315200" cy="329184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1400" b="1">
                <a:solidFill>
                  <a:srgbClr val="F0C456"/>
                </a:solidFill>
                <a:latin typeface="맑은 고딕"/>
              </a:rPr>
              <a:t>심화 · AAS 연계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515600" y="411480"/>
            <a:ext cx="1280160" cy="329184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r"/>
            <a:r>
              <a:rPr sz="1200" b="0">
                <a:solidFill>
                  <a:srgbClr val="A8B8CC"/>
                </a:solidFill>
                <a:latin typeface="맑은 고딕"/>
              </a:rPr>
              <a:t>91 / 95</a:t>
            </a:r>
          </a:p>
        </p:txBody>
      </p:sp>
      <p:cxnSp>
        <p:nvCxnSpPr>
          <p:cNvPr id="8" name="Connector 7"/>
          <p:cNvCxnSpPr/>
          <p:nvPr/>
        </p:nvCxnSpPr>
        <p:spPr>
          <a:xfrm>
            <a:off x="548640" y="841248"/>
            <a:ext cx="11091672" cy="0"/>
          </a:xfrm>
          <a:prstGeom prst="line">
            <a:avLst/>
          </a:prstGeom>
          <a:ln w="25400">
            <a:solidFill>
              <a:srgbClr val="F0C45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48640" y="960120"/>
            <a:ext cx="10972800" cy="64008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2800" b="1">
                <a:solidFill>
                  <a:srgbClr val="E6EDF5"/>
                </a:solidFill>
                <a:latin typeface="맑은 고딕"/>
              </a:rPr>
              <a:t>라이브 카탈로그 투어 — aas-semantics.github.io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8640" y="1627632"/>
            <a:ext cx="109728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0">
                <a:solidFill>
                  <a:srgbClr val="A8B8CC"/>
                </a:solidFill>
                <a:latin typeface="맑은 고딕"/>
              </a:rPr>
              <a:t>DualsoftDev 가 공개 운영하는 ConceptDescription 카탈로그 사이트 투어</a:t>
            </a:r>
          </a:p>
        </p:txBody>
      </p:sp>
      <p:cxnSp>
        <p:nvCxnSpPr>
          <p:cNvPr id="11" name="Connector 10"/>
          <p:cNvCxnSpPr/>
          <p:nvPr/>
        </p:nvCxnSpPr>
        <p:spPr>
          <a:xfrm>
            <a:off x="548640" y="6355080"/>
            <a:ext cx="11091672" cy="0"/>
          </a:xfrm>
          <a:prstGeom prst="line">
            <a:avLst/>
          </a:prstGeom>
          <a:ln w="9525">
            <a:solidFill>
              <a:srgbClr val="2A457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48640" y="6446520"/>
            <a:ext cx="8229600" cy="3200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0">
                <a:solidFill>
                  <a:srgbClr val="6B7D96"/>
                </a:solidFill>
                <a:latin typeface="맑은 고딕"/>
              </a:rPr>
              <a:t>https://dualsoftdev.github.io/aas-semantics/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686800" y="6446520"/>
            <a:ext cx="3017520" cy="3200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r"/>
            <a:r>
              <a:rPr sz="1000" b="0">
                <a:solidFill>
                  <a:srgbClr val="F0C456"/>
                </a:solidFill>
                <a:latin typeface="맑은 고딕"/>
              </a:rPr>
              <a:t>Ds2 Tutorial · DualSoft 2026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48640" y="2103120"/>
            <a:ext cx="2016667" cy="411480"/>
          </a:xfrm>
          <a:prstGeom prst="rect">
            <a:avLst/>
          </a:prstGeom>
          <a:solidFill>
            <a:srgbClr val="2A457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621792" y="2103120"/>
            <a:ext cx="1870363" cy="41148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엔티티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565307" y="2103120"/>
            <a:ext cx="3025001" cy="411480"/>
          </a:xfrm>
          <a:prstGeom prst="rect">
            <a:avLst/>
          </a:prstGeom>
          <a:solidFill>
            <a:srgbClr val="2A457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2638459" y="2103120"/>
            <a:ext cx="2878697" cy="41148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Catalog Path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590308" y="2103120"/>
            <a:ext cx="4033335" cy="411480"/>
          </a:xfrm>
          <a:prstGeom prst="rect">
            <a:avLst/>
          </a:prstGeom>
          <a:solidFill>
            <a:srgbClr val="2A457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5663460" y="2103120"/>
            <a:ext cx="3887031" cy="41148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Submodel 적용 위치</a:t>
            </a:r>
          </a:p>
        </p:txBody>
      </p:sp>
      <p:sp>
        <p:nvSpPr>
          <p:cNvPr id="20" name="Rectangle 19"/>
          <p:cNvSpPr/>
          <p:nvPr/>
        </p:nvSpPr>
        <p:spPr>
          <a:xfrm>
            <a:off x="9623643" y="2103120"/>
            <a:ext cx="2016667" cy="411480"/>
          </a:xfrm>
          <a:prstGeom prst="rect">
            <a:avLst/>
          </a:prstGeom>
          <a:solidFill>
            <a:srgbClr val="2A457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9696795" y="2103120"/>
            <a:ext cx="1870363" cy="41148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관련 IDTA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48640" y="2514600"/>
            <a:ext cx="2016667" cy="468630"/>
          </a:xfrm>
          <a:prstGeom prst="rect">
            <a:avLst/>
          </a:prstGeom>
          <a:solidFill>
            <a:srgbClr val="0F1A2C"/>
          </a:solidFill>
          <a:ln w="635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621792" y="2514600"/>
            <a:ext cx="1870363" cy="46863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950" b="0">
                <a:solidFill>
                  <a:srgbClr val="A8B8CC"/>
                </a:solidFill>
                <a:latin typeface="맑은 고딕"/>
              </a:rPr>
              <a:t>Project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565307" y="2514600"/>
            <a:ext cx="3025001" cy="468630"/>
          </a:xfrm>
          <a:prstGeom prst="rect">
            <a:avLst/>
          </a:prstGeom>
          <a:solidFill>
            <a:srgbClr val="0F1A2C"/>
          </a:solidFill>
          <a:ln w="635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2638459" y="2514600"/>
            <a:ext cx="2878697" cy="46863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950" b="0">
                <a:solidFill>
                  <a:srgbClr val="A8B8CC"/>
                </a:solidFill>
                <a:latin typeface="맑은 고딕"/>
              </a:rPr>
              <a:t>/Project/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590308" y="2514600"/>
            <a:ext cx="4033335" cy="468630"/>
          </a:xfrm>
          <a:prstGeom prst="rect">
            <a:avLst/>
          </a:prstGeom>
          <a:solidFill>
            <a:srgbClr val="0F1A2C"/>
          </a:solidFill>
          <a:ln w="635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5663460" y="2514600"/>
            <a:ext cx="3887031" cy="46863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950" b="0">
                <a:solidFill>
                  <a:srgbClr val="A8B8CC"/>
                </a:solidFill>
                <a:latin typeface="맑은 고딕"/>
              </a:rPr>
              <a:t>AAS root · Asset</a:t>
            </a:r>
          </a:p>
        </p:txBody>
      </p:sp>
      <p:sp>
        <p:nvSpPr>
          <p:cNvPr id="28" name="Rectangle 27"/>
          <p:cNvSpPr/>
          <p:nvPr/>
        </p:nvSpPr>
        <p:spPr>
          <a:xfrm>
            <a:off x="9623643" y="2514600"/>
            <a:ext cx="2016667" cy="468630"/>
          </a:xfrm>
          <a:prstGeom prst="rect">
            <a:avLst/>
          </a:prstGeom>
          <a:solidFill>
            <a:srgbClr val="0F1A2C"/>
          </a:solidFill>
          <a:ln w="635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9" name="TextBox 28"/>
          <p:cNvSpPr txBox="1"/>
          <p:nvPr/>
        </p:nvSpPr>
        <p:spPr>
          <a:xfrm>
            <a:off x="9696795" y="2514600"/>
            <a:ext cx="1870363" cy="46863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950" b="0">
                <a:solidFill>
                  <a:srgbClr val="A8B8CC"/>
                </a:solidFill>
                <a:latin typeface="맑은 고딕"/>
              </a:rPr>
              <a:t>IDTA 02006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48640" y="2983230"/>
            <a:ext cx="2016667" cy="468630"/>
          </a:xfrm>
          <a:prstGeom prst="rect">
            <a:avLst/>
          </a:prstGeom>
          <a:solidFill>
            <a:srgbClr val="0B1624"/>
          </a:solidFill>
          <a:ln w="635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" name="TextBox 30"/>
          <p:cNvSpPr txBox="1"/>
          <p:nvPr/>
        </p:nvSpPr>
        <p:spPr>
          <a:xfrm>
            <a:off x="621792" y="2983230"/>
            <a:ext cx="1870363" cy="46863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950" b="0">
                <a:solidFill>
                  <a:srgbClr val="A8B8CC"/>
                </a:solidFill>
                <a:latin typeface="맑은 고딕"/>
              </a:rPr>
              <a:t>DsSystem</a:t>
            </a:r>
          </a:p>
        </p:txBody>
      </p:sp>
      <p:sp>
        <p:nvSpPr>
          <p:cNvPr id="32" name="Rectangle 31"/>
          <p:cNvSpPr/>
          <p:nvPr/>
        </p:nvSpPr>
        <p:spPr>
          <a:xfrm>
            <a:off x="2565307" y="2983230"/>
            <a:ext cx="3025001" cy="468630"/>
          </a:xfrm>
          <a:prstGeom prst="rect">
            <a:avLst/>
          </a:prstGeom>
          <a:solidFill>
            <a:srgbClr val="0B1624"/>
          </a:solidFill>
          <a:ln w="635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3" name="TextBox 32"/>
          <p:cNvSpPr txBox="1"/>
          <p:nvPr/>
        </p:nvSpPr>
        <p:spPr>
          <a:xfrm>
            <a:off x="2638459" y="2983230"/>
            <a:ext cx="2878697" cy="46863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950" b="0">
                <a:solidFill>
                  <a:srgbClr val="A8B8CC"/>
                </a:solidFill>
                <a:latin typeface="맑은 고딕"/>
              </a:rPr>
              <a:t>/DsSystem/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590308" y="2983230"/>
            <a:ext cx="4033335" cy="468630"/>
          </a:xfrm>
          <a:prstGeom prst="rect">
            <a:avLst/>
          </a:prstGeom>
          <a:solidFill>
            <a:srgbClr val="0B1624"/>
          </a:solidFill>
          <a:ln w="635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TextBox 34"/>
          <p:cNvSpPr txBox="1"/>
          <p:nvPr/>
        </p:nvSpPr>
        <p:spPr>
          <a:xfrm>
            <a:off x="5663460" y="2983230"/>
            <a:ext cx="3887031" cy="46863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950" b="0">
                <a:solidFill>
                  <a:srgbClr val="A8B8CC"/>
                </a:solidFill>
                <a:latin typeface="맑은 고딕"/>
              </a:rPr>
              <a:t>Submodel root</a:t>
            </a:r>
          </a:p>
        </p:txBody>
      </p:sp>
      <p:sp>
        <p:nvSpPr>
          <p:cNvPr id="36" name="Rectangle 35"/>
          <p:cNvSpPr/>
          <p:nvPr/>
        </p:nvSpPr>
        <p:spPr>
          <a:xfrm>
            <a:off x="9623643" y="2983230"/>
            <a:ext cx="2016667" cy="468630"/>
          </a:xfrm>
          <a:prstGeom prst="rect">
            <a:avLst/>
          </a:prstGeom>
          <a:solidFill>
            <a:srgbClr val="0B1624"/>
          </a:solidFill>
          <a:ln w="635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7" name="TextBox 36"/>
          <p:cNvSpPr txBox="1"/>
          <p:nvPr/>
        </p:nvSpPr>
        <p:spPr>
          <a:xfrm>
            <a:off x="9696795" y="2983230"/>
            <a:ext cx="1870363" cy="46863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950" b="0">
                <a:solidFill>
                  <a:srgbClr val="A8B8CC"/>
                </a:solidFill>
                <a:latin typeface="맑은 고딕"/>
              </a:rPr>
              <a:t>IDTA 02011</a:t>
            </a:r>
          </a:p>
        </p:txBody>
      </p:sp>
      <p:sp>
        <p:nvSpPr>
          <p:cNvPr id="38" name="Rectangle 37"/>
          <p:cNvSpPr/>
          <p:nvPr/>
        </p:nvSpPr>
        <p:spPr>
          <a:xfrm>
            <a:off x="548640" y="3451860"/>
            <a:ext cx="2016667" cy="468630"/>
          </a:xfrm>
          <a:prstGeom prst="rect">
            <a:avLst/>
          </a:prstGeom>
          <a:solidFill>
            <a:srgbClr val="0F1A2C"/>
          </a:solidFill>
          <a:ln w="635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9" name="TextBox 38"/>
          <p:cNvSpPr txBox="1"/>
          <p:nvPr/>
        </p:nvSpPr>
        <p:spPr>
          <a:xfrm>
            <a:off x="621792" y="3451860"/>
            <a:ext cx="1870363" cy="46863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950" b="0">
                <a:solidFill>
                  <a:srgbClr val="A8B8CC"/>
                </a:solidFill>
                <a:latin typeface="맑은 고딕"/>
              </a:rPr>
              <a:t>Device</a:t>
            </a:r>
          </a:p>
        </p:txBody>
      </p:sp>
      <p:sp>
        <p:nvSpPr>
          <p:cNvPr id="40" name="Rectangle 39"/>
          <p:cNvSpPr/>
          <p:nvPr/>
        </p:nvSpPr>
        <p:spPr>
          <a:xfrm>
            <a:off x="2565307" y="3451860"/>
            <a:ext cx="3025001" cy="468630"/>
          </a:xfrm>
          <a:prstGeom prst="rect">
            <a:avLst/>
          </a:prstGeom>
          <a:solidFill>
            <a:srgbClr val="0F1A2C"/>
          </a:solidFill>
          <a:ln w="635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1" name="TextBox 40"/>
          <p:cNvSpPr txBox="1"/>
          <p:nvPr/>
        </p:nvSpPr>
        <p:spPr>
          <a:xfrm>
            <a:off x="2638459" y="3451860"/>
            <a:ext cx="2878697" cy="46863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950" b="0">
                <a:solidFill>
                  <a:srgbClr val="A8B8CC"/>
                </a:solidFill>
                <a:latin typeface="맑은 고딕"/>
              </a:rPr>
              <a:t>/Device/</a:t>
            </a:r>
          </a:p>
        </p:txBody>
      </p:sp>
      <p:sp>
        <p:nvSpPr>
          <p:cNvPr id="42" name="Rectangle 41"/>
          <p:cNvSpPr/>
          <p:nvPr/>
        </p:nvSpPr>
        <p:spPr>
          <a:xfrm>
            <a:off x="5590308" y="3451860"/>
            <a:ext cx="4033335" cy="468630"/>
          </a:xfrm>
          <a:prstGeom prst="rect">
            <a:avLst/>
          </a:prstGeom>
          <a:solidFill>
            <a:srgbClr val="0F1A2C"/>
          </a:solidFill>
          <a:ln w="635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3" name="TextBox 42"/>
          <p:cNvSpPr txBox="1"/>
          <p:nvPr/>
        </p:nvSpPr>
        <p:spPr>
          <a:xfrm>
            <a:off x="5663460" y="3451860"/>
            <a:ext cx="3887031" cy="46863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950" b="0">
                <a:solidFill>
                  <a:srgbClr val="A8B8CC"/>
                </a:solidFill>
                <a:latin typeface="맑은 고딕"/>
              </a:rPr>
              <a:t>SMC — 물리 자산</a:t>
            </a:r>
          </a:p>
        </p:txBody>
      </p:sp>
      <p:sp>
        <p:nvSpPr>
          <p:cNvPr id="44" name="Rectangle 43"/>
          <p:cNvSpPr/>
          <p:nvPr/>
        </p:nvSpPr>
        <p:spPr>
          <a:xfrm>
            <a:off x="9623643" y="3451860"/>
            <a:ext cx="2016667" cy="468630"/>
          </a:xfrm>
          <a:prstGeom prst="rect">
            <a:avLst/>
          </a:prstGeom>
          <a:solidFill>
            <a:srgbClr val="0F1A2C"/>
          </a:solidFill>
          <a:ln w="635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5" name="TextBox 44"/>
          <p:cNvSpPr txBox="1"/>
          <p:nvPr/>
        </p:nvSpPr>
        <p:spPr>
          <a:xfrm>
            <a:off x="9696795" y="3451860"/>
            <a:ext cx="1870363" cy="46863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950" b="0">
                <a:solidFill>
                  <a:srgbClr val="A8B8CC"/>
                </a:solidFill>
                <a:latin typeface="맑은 고딕"/>
              </a:rPr>
              <a:t>IDTA 02018</a:t>
            </a:r>
          </a:p>
        </p:txBody>
      </p:sp>
      <p:sp>
        <p:nvSpPr>
          <p:cNvPr id="46" name="Rectangle 45"/>
          <p:cNvSpPr/>
          <p:nvPr/>
        </p:nvSpPr>
        <p:spPr>
          <a:xfrm>
            <a:off x="548640" y="3920490"/>
            <a:ext cx="2016667" cy="468630"/>
          </a:xfrm>
          <a:prstGeom prst="rect">
            <a:avLst/>
          </a:prstGeom>
          <a:solidFill>
            <a:srgbClr val="0B1624"/>
          </a:solidFill>
          <a:ln w="635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7" name="TextBox 46"/>
          <p:cNvSpPr txBox="1"/>
          <p:nvPr/>
        </p:nvSpPr>
        <p:spPr>
          <a:xfrm>
            <a:off x="621792" y="3920490"/>
            <a:ext cx="1870363" cy="46863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950" b="0">
                <a:solidFill>
                  <a:srgbClr val="A8B8CC"/>
                </a:solidFill>
                <a:latin typeface="맑은 고딕"/>
              </a:rPr>
              <a:t>ApiDef</a:t>
            </a:r>
          </a:p>
        </p:txBody>
      </p:sp>
      <p:sp>
        <p:nvSpPr>
          <p:cNvPr id="48" name="Rectangle 47"/>
          <p:cNvSpPr/>
          <p:nvPr/>
        </p:nvSpPr>
        <p:spPr>
          <a:xfrm>
            <a:off x="2565307" y="3920490"/>
            <a:ext cx="3025001" cy="468630"/>
          </a:xfrm>
          <a:prstGeom prst="rect">
            <a:avLst/>
          </a:prstGeom>
          <a:solidFill>
            <a:srgbClr val="0B1624"/>
          </a:solidFill>
          <a:ln w="635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9" name="TextBox 48"/>
          <p:cNvSpPr txBox="1"/>
          <p:nvPr/>
        </p:nvSpPr>
        <p:spPr>
          <a:xfrm>
            <a:off x="2638459" y="3920490"/>
            <a:ext cx="2878697" cy="46863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950" b="0">
                <a:solidFill>
                  <a:srgbClr val="A8B8CC"/>
                </a:solidFill>
                <a:latin typeface="맑은 고딕"/>
              </a:rPr>
              <a:t>/ApiDef/</a:t>
            </a:r>
          </a:p>
        </p:txBody>
      </p:sp>
      <p:sp>
        <p:nvSpPr>
          <p:cNvPr id="50" name="Rectangle 49"/>
          <p:cNvSpPr/>
          <p:nvPr/>
        </p:nvSpPr>
        <p:spPr>
          <a:xfrm>
            <a:off x="5590308" y="3920490"/>
            <a:ext cx="4033335" cy="468630"/>
          </a:xfrm>
          <a:prstGeom prst="rect">
            <a:avLst/>
          </a:prstGeom>
          <a:solidFill>
            <a:srgbClr val="0B1624"/>
          </a:solidFill>
          <a:ln w="635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1" name="TextBox 50"/>
          <p:cNvSpPr txBox="1"/>
          <p:nvPr/>
        </p:nvSpPr>
        <p:spPr>
          <a:xfrm>
            <a:off x="5663460" y="3920490"/>
            <a:ext cx="3887031" cy="46863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950" b="0">
                <a:solidFill>
                  <a:srgbClr val="A8B8CC"/>
                </a:solidFill>
                <a:latin typeface="맑은 고딕"/>
              </a:rPr>
              <a:t>SMC — Interface Definition</a:t>
            </a:r>
          </a:p>
        </p:txBody>
      </p:sp>
      <p:sp>
        <p:nvSpPr>
          <p:cNvPr id="52" name="Rectangle 51"/>
          <p:cNvSpPr/>
          <p:nvPr/>
        </p:nvSpPr>
        <p:spPr>
          <a:xfrm>
            <a:off x="9623643" y="3920490"/>
            <a:ext cx="2016667" cy="468630"/>
          </a:xfrm>
          <a:prstGeom prst="rect">
            <a:avLst/>
          </a:prstGeom>
          <a:solidFill>
            <a:srgbClr val="0B1624"/>
          </a:solidFill>
          <a:ln w="635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3" name="TextBox 52"/>
          <p:cNvSpPr txBox="1"/>
          <p:nvPr/>
        </p:nvSpPr>
        <p:spPr>
          <a:xfrm>
            <a:off x="9696795" y="3920490"/>
            <a:ext cx="1870363" cy="46863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950" b="0">
                <a:solidFill>
                  <a:srgbClr val="A8B8CC"/>
                </a:solidFill>
                <a:latin typeface="맑은 고딕"/>
              </a:rPr>
              <a:t>IDTA 02011</a:t>
            </a:r>
          </a:p>
        </p:txBody>
      </p:sp>
      <p:sp>
        <p:nvSpPr>
          <p:cNvPr id="54" name="Rectangle 53"/>
          <p:cNvSpPr/>
          <p:nvPr/>
        </p:nvSpPr>
        <p:spPr>
          <a:xfrm>
            <a:off x="548640" y="4389120"/>
            <a:ext cx="2016667" cy="468630"/>
          </a:xfrm>
          <a:prstGeom prst="rect">
            <a:avLst/>
          </a:prstGeom>
          <a:solidFill>
            <a:srgbClr val="0F1A2C"/>
          </a:solidFill>
          <a:ln w="635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5" name="TextBox 54"/>
          <p:cNvSpPr txBox="1"/>
          <p:nvPr/>
        </p:nvSpPr>
        <p:spPr>
          <a:xfrm>
            <a:off x="621792" y="4389120"/>
            <a:ext cx="1870363" cy="46863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950" b="0">
                <a:solidFill>
                  <a:srgbClr val="A8B8CC"/>
                </a:solidFill>
                <a:latin typeface="맑은 고딕"/>
              </a:rPr>
              <a:t>ActionType</a:t>
            </a:r>
          </a:p>
        </p:txBody>
      </p:sp>
      <p:sp>
        <p:nvSpPr>
          <p:cNvPr id="56" name="Rectangle 55"/>
          <p:cNvSpPr/>
          <p:nvPr/>
        </p:nvSpPr>
        <p:spPr>
          <a:xfrm>
            <a:off x="2565307" y="4389120"/>
            <a:ext cx="3025001" cy="468630"/>
          </a:xfrm>
          <a:prstGeom prst="rect">
            <a:avLst/>
          </a:prstGeom>
          <a:solidFill>
            <a:srgbClr val="0F1A2C"/>
          </a:solidFill>
          <a:ln w="635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7" name="TextBox 56"/>
          <p:cNvSpPr txBox="1"/>
          <p:nvPr/>
        </p:nvSpPr>
        <p:spPr>
          <a:xfrm>
            <a:off x="2638459" y="4389120"/>
            <a:ext cx="2878697" cy="46863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950" b="0">
                <a:solidFill>
                  <a:srgbClr val="A8B8CC"/>
                </a:solidFill>
                <a:latin typeface="맑은 고딕"/>
              </a:rPr>
              <a:t>/ApiDef/ActionType/</a:t>
            </a:r>
          </a:p>
        </p:txBody>
      </p:sp>
      <p:sp>
        <p:nvSpPr>
          <p:cNvPr id="58" name="Rectangle 57"/>
          <p:cNvSpPr/>
          <p:nvPr/>
        </p:nvSpPr>
        <p:spPr>
          <a:xfrm>
            <a:off x="5590308" y="4389120"/>
            <a:ext cx="4033335" cy="468630"/>
          </a:xfrm>
          <a:prstGeom prst="rect">
            <a:avLst/>
          </a:prstGeom>
          <a:solidFill>
            <a:srgbClr val="0F1A2C"/>
          </a:solidFill>
          <a:ln w="635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9" name="TextBox 58"/>
          <p:cNvSpPr txBox="1"/>
          <p:nvPr/>
        </p:nvSpPr>
        <p:spPr>
          <a:xfrm>
            <a:off x="5663460" y="4389120"/>
            <a:ext cx="3887031" cy="46863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950" b="0">
                <a:solidFill>
                  <a:srgbClr val="A8B8CC"/>
                </a:solidFill>
                <a:latin typeface="맑은 고딕"/>
              </a:rPr>
              <a:t>Property — Enum 5종</a:t>
            </a:r>
          </a:p>
        </p:txBody>
      </p:sp>
      <p:sp>
        <p:nvSpPr>
          <p:cNvPr id="60" name="Rectangle 59"/>
          <p:cNvSpPr/>
          <p:nvPr/>
        </p:nvSpPr>
        <p:spPr>
          <a:xfrm>
            <a:off x="9623643" y="4389120"/>
            <a:ext cx="2016667" cy="468630"/>
          </a:xfrm>
          <a:prstGeom prst="rect">
            <a:avLst/>
          </a:prstGeom>
          <a:solidFill>
            <a:srgbClr val="0F1A2C"/>
          </a:solidFill>
          <a:ln w="635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1" name="TextBox 60"/>
          <p:cNvSpPr txBox="1"/>
          <p:nvPr/>
        </p:nvSpPr>
        <p:spPr>
          <a:xfrm>
            <a:off x="9696795" y="4389120"/>
            <a:ext cx="1870363" cy="46863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950" b="0">
                <a:solidFill>
                  <a:srgbClr val="A8B8CC"/>
                </a:solidFill>
                <a:latin typeface="맑은 고딕"/>
              </a:rPr>
              <a:t>v3 신규</a:t>
            </a:r>
          </a:p>
        </p:txBody>
      </p:sp>
      <p:sp>
        <p:nvSpPr>
          <p:cNvPr id="62" name="Rectangle 61"/>
          <p:cNvSpPr/>
          <p:nvPr/>
        </p:nvSpPr>
        <p:spPr>
          <a:xfrm>
            <a:off x="548640" y="4857750"/>
            <a:ext cx="2016667" cy="468630"/>
          </a:xfrm>
          <a:prstGeom prst="rect">
            <a:avLst/>
          </a:prstGeom>
          <a:solidFill>
            <a:srgbClr val="0B1624"/>
          </a:solidFill>
          <a:ln w="635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3" name="TextBox 62"/>
          <p:cNvSpPr txBox="1"/>
          <p:nvPr/>
        </p:nvSpPr>
        <p:spPr>
          <a:xfrm>
            <a:off x="621792" y="4857750"/>
            <a:ext cx="1870363" cy="46863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950" b="0">
                <a:solidFill>
                  <a:srgbClr val="A8B8CC"/>
                </a:solidFill>
                <a:latin typeface="맑은 고딕"/>
              </a:rPr>
              <a:t>SensingType</a:t>
            </a:r>
          </a:p>
        </p:txBody>
      </p:sp>
      <p:sp>
        <p:nvSpPr>
          <p:cNvPr id="64" name="Rectangle 63"/>
          <p:cNvSpPr/>
          <p:nvPr/>
        </p:nvSpPr>
        <p:spPr>
          <a:xfrm>
            <a:off x="2565307" y="4857750"/>
            <a:ext cx="3025001" cy="468630"/>
          </a:xfrm>
          <a:prstGeom prst="rect">
            <a:avLst/>
          </a:prstGeom>
          <a:solidFill>
            <a:srgbClr val="0B1624"/>
          </a:solidFill>
          <a:ln w="635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5" name="TextBox 64"/>
          <p:cNvSpPr txBox="1"/>
          <p:nvPr/>
        </p:nvSpPr>
        <p:spPr>
          <a:xfrm>
            <a:off x="2638459" y="4857750"/>
            <a:ext cx="2878697" cy="46863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950" b="0">
                <a:solidFill>
                  <a:srgbClr val="A8B8CC"/>
                </a:solidFill>
                <a:latin typeface="맑은 고딕"/>
              </a:rPr>
              <a:t>/ApiDef/SensingType/</a:t>
            </a:r>
          </a:p>
        </p:txBody>
      </p:sp>
      <p:sp>
        <p:nvSpPr>
          <p:cNvPr id="66" name="Rectangle 65"/>
          <p:cNvSpPr/>
          <p:nvPr/>
        </p:nvSpPr>
        <p:spPr>
          <a:xfrm>
            <a:off x="5590308" y="4857750"/>
            <a:ext cx="4033335" cy="468630"/>
          </a:xfrm>
          <a:prstGeom prst="rect">
            <a:avLst/>
          </a:prstGeom>
          <a:solidFill>
            <a:srgbClr val="0B1624"/>
          </a:solidFill>
          <a:ln w="635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7" name="TextBox 66"/>
          <p:cNvSpPr txBox="1"/>
          <p:nvPr/>
        </p:nvSpPr>
        <p:spPr>
          <a:xfrm>
            <a:off x="5663460" y="4857750"/>
            <a:ext cx="3887031" cy="46863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950" b="0">
                <a:solidFill>
                  <a:srgbClr val="A8B8CC"/>
                </a:solidFill>
                <a:latin typeface="맑은 고딕"/>
              </a:rPr>
              <a:t>Property — Enum 6종</a:t>
            </a:r>
          </a:p>
        </p:txBody>
      </p:sp>
      <p:sp>
        <p:nvSpPr>
          <p:cNvPr id="68" name="Rectangle 67"/>
          <p:cNvSpPr/>
          <p:nvPr/>
        </p:nvSpPr>
        <p:spPr>
          <a:xfrm>
            <a:off x="9623643" y="4857750"/>
            <a:ext cx="2016667" cy="468630"/>
          </a:xfrm>
          <a:prstGeom prst="rect">
            <a:avLst/>
          </a:prstGeom>
          <a:solidFill>
            <a:srgbClr val="0B1624"/>
          </a:solidFill>
          <a:ln w="635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9" name="TextBox 68"/>
          <p:cNvSpPr txBox="1"/>
          <p:nvPr/>
        </p:nvSpPr>
        <p:spPr>
          <a:xfrm>
            <a:off x="9696795" y="4857750"/>
            <a:ext cx="1870363" cy="46863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950" b="0">
                <a:solidFill>
                  <a:srgbClr val="A8B8CC"/>
                </a:solidFill>
                <a:latin typeface="맑은 고딕"/>
              </a:rPr>
              <a:t>v3 신규</a:t>
            </a:r>
          </a:p>
        </p:txBody>
      </p:sp>
      <p:sp>
        <p:nvSpPr>
          <p:cNvPr id="70" name="Rectangle 69"/>
          <p:cNvSpPr/>
          <p:nvPr/>
        </p:nvSpPr>
        <p:spPr>
          <a:xfrm>
            <a:off x="548640" y="5326380"/>
            <a:ext cx="2016667" cy="468630"/>
          </a:xfrm>
          <a:prstGeom prst="rect">
            <a:avLst/>
          </a:prstGeom>
          <a:solidFill>
            <a:srgbClr val="0F1A2C"/>
          </a:solidFill>
          <a:ln w="635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1" name="TextBox 70"/>
          <p:cNvSpPr txBox="1"/>
          <p:nvPr/>
        </p:nvSpPr>
        <p:spPr>
          <a:xfrm>
            <a:off x="621792" y="5326380"/>
            <a:ext cx="1870363" cy="46863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950" b="0">
                <a:solidFill>
                  <a:srgbClr val="A8B8CC"/>
                </a:solidFill>
                <a:latin typeface="맑은 고딕"/>
              </a:rPr>
              <a:t>Flow / Work</a:t>
            </a:r>
          </a:p>
        </p:txBody>
      </p:sp>
      <p:sp>
        <p:nvSpPr>
          <p:cNvPr id="72" name="Rectangle 71"/>
          <p:cNvSpPr/>
          <p:nvPr/>
        </p:nvSpPr>
        <p:spPr>
          <a:xfrm>
            <a:off x="2565307" y="5326380"/>
            <a:ext cx="3025001" cy="468630"/>
          </a:xfrm>
          <a:prstGeom prst="rect">
            <a:avLst/>
          </a:prstGeom>
          <a:solidFill>
            <a:srgbClr val="0F1A2C"/>
          </a:solidFill>
          <a:ln w="635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3" name="TextBox 72"/>
          <p:cNvSpPr txBox="1"/>
          <p:nvPr/>
        </p:nvSpPr>
        <p:spPr>
          <a:xfrm>
            <a:off x="2638459" y="5326380"/>
            <a:ext cx="2878697" cy="46863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950" b="0">
                <a:solidFill>
                  <a:srgbClr val="A8B8CC"/>
                </a:solidFill>
                <a:latin typeface="맑은 고딕"/>
              </a:rPr>
              <a:t>/Flow/ , /Work/</a:t>
            </a:r>
          </a:p>
        </p:txBody>
      </p:sp>
      <p:sp>
        <p:nvSpPr>
          <p:cNvPr id="74" name="Rectangle 73"/>
          <p:cNvSpPr/>
          <p:nvPr/>
        </p:nvSpPr>
        <p:spPr>
          <a:xfrm>
            <a:off x="5590308" y="5326380"/>
            <a:ext cx="4033335" cy="468630"/>
          </a:xfrm>
          <a:prstGeom prst="rect">
            <a:avLst/>
          </a:prstGeom>
          <a:solidFill>
            <a:srgbClr val="0F1A2C"/>
          </a:solidFill>
          <a:ln w="635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5" name="TextBox 74"/>
          <p:cNvSpPr txBox="1"/>
          <p:nvPr/>
        </p:nvSpPr>
        <p:spPr>
          <a:xfrm>
            <a:off x="5663460" y="5326380"/>
            <a:ext cx="3887031" cy="46863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950" b="0">
                <a:solidFill>
                  <a:srgbClr val="A8B8CC"/>
                </a:solidFill>
                <a:latin typeface="맑은 고딕"/>
              </a:rPr>
              <a:t>SMC tree</a:t>
            </a:r>
          </a:p>
        </p:txBody>
      </p:sp>
      <p:sp>
        <p:nvSpPr>
          <p:cNvPr id="76" name="Rectangle 75"/>
          <p:cNvSpPr/>
          <p:nvPr/>
        </p:nvSpPr>
        <p:spPr>
          <a:xfrm>
            <a:off x="9623643" y="5326380"/>
            <a:ext cx="2016667" cy="468630"/>
          </a:xfrm>
          <a:prstGeom prst="rect">
            <a:avLst/>
          </a:prstGeom>
          <a:solidFill>
            <a:srgbClr val="0F1A2C"/>
          </a:solidFill>
          <a:ln w="635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7" name="TextBox 76"/>
          <p:cNvSpPr txBox="1"/>
          <p:nvPr/>
        </p:nvSpPr>
        <p:spPr>
          <a:xfrm>
            <a:off x="9696795" y="5326380"/>
            <a:ext cx="1870363" cy="46863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950" b="0">
                <a:solidFill>
                  <a:srgbClr val="A8B8CC"/>
                </a:solidFill>
                <a:latin typeface="맑은 고딕"/>
              </a:rPr>
              <a:t>IDTA 02011</a:t>
            </a:r>
          </a:p>
        </p:txBody>
      </p:sp>
      <p:sp>
        <p:nvSpPr>
          <p:cNvPr id="78" name="Rectangle 77"/>
          <p:cNvSpPr/>
          <p:nvPr/>
        </p:nvSpPr>
        <p:spPr>
          <a:xfrm>
            <a:off x="548640" y="5795010"/>
            <a:ext cx="2016667" cy="468630"/>
          </a:xfrm>
          <a:prstGeom prst="rect">
            <a:avLst/>
          </a:prstGeom>
          <a:solidFill>
            <a:srgbClr val="0B1624"/>
          </a:solidFill>
          <a:ln w="635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9" name="TextBox 78"/>
          <p:cNvSpPr txBox="1"/>
          <p:nvPr/>
        </p:nvSpPr>
        <p:spPr>
          <a:xfrm>
            <a:off x="621792" y="5795010"/>
            <a:ext cx="1870363" cy="46863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950" b="0">
                <a:solidFill>
                  <a:srgbClr val="A8B8CC"/>
                </a:solidFill>
                <a:latin typeface="맑은 고딕"/>
              </a:rPr>
              <a:t>ArrowWork</a:t>
            </a:r>
          </a:p>
        </p:txBody>
      </p:sp>
      <p:sp>
        <p:nvSpPr>
          <p:cNvPr id="80" name="Rectangle 79"/>
          <p:cNvSpPr/>
          <p:nvPr/>
        </p:nvSpPr>
        <p:spPr>
          <a:xfrm>
            <a:off x="2565307" y="5795010"/>
            <a:ext cx="3025001" cy="468630"/>
          </a:xfrm>
          <a:prstGeom prst="rect">
            <a:avLst/>
          </a:prstGeom>
          <a:solidFill>
            <a:srgbClr val="0B1624"/>
          </a:solidFill>
          <a:ln w="635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1" name="TextBox 80"/>
          <p:cNvSpPr txBox="1"/>
          <p:nvPr/>
        </p:nvSpPr>
        <p:spPr>
          <a:xfrm>
            <a:off x="2638459" y="5795010"/>
            <a:ext cx="2878697" cy="46863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950" b="0">
                <a:solidFill>
                  <a:srgbClr val="A8B8CC"/>
                </a:solidFill>
                <a:latin typeface="맑은 고딕"/>
              </a:rPr>
              <a:t>/ArrowWork/</a:t>
            </a:r>
          </a:p>
        </p:txBody>
      </p:sp>
      <p:sp>
        <p:nvSpPr>
          <p:cNvPr id="82" name="Rectangle 81"/>
          <p:cNvSpPr/>
          <p:nvPr/>
        </p:nvSpPr>
        <p:spPr>
          <a:xfrm>
            <a:off x="5590308" y="5795010"/>
            <a:ext cx="4033335" cy="468630"/>
          </a:xfrm>
          <a:prstGeom prst="rect">
            <a:avLst/>
          </a:prstGeom>
          <a:solidFill>
            <a:srgbClr val="0B1624"/>
          </a:solidFill>
          <a:ln w="635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3" name="TextBox 82"/>
          <p:cNvSpPr txBox="1"/>
          <p:nvPr/>
        </p:nvSpPr>
        <p:spPr>
          <a:xfrm>
            <a:off x="5663460" y="5795010"/>
            <a:ext cx="3887031" cy="46863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950" b="0">
                <a:solidFill>
                  <a:srgbClr val="A8B8CC"/>
                </a:solidFill>
                <a:latin typeface="맑은 고딕"/>
              </a:rPr>
              <a:t>Property — Connection</a:t>
            </a:r>
          </a:p>
        </p:txBody>
      </p:sp>
      <p:sp>
        <p:nvSpPr>
          <p:cNvPr id="84" name="Rectangle 83"/>
          <p:cNvSpPr/>
          <p:nvPr/>
        </p:nvSpPr>
        <p:spPr>
          <a:xfrm>
            <a:off x="9623643" y="5795010"/>
            <a:ext cx="2016667" cy="468630"/>
          </a:xfrm>
          <a:prstGeom prst="rect">
            <a:avLst/>
          </a:prstGeom>
          <a:solidFill>
            <a:srgbClr val="0B1624"/>
          </a:solidFill>
          <a:ln w="635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5" name="TextBox 84"/>
          <p:cNvSpPr txBox="1"/>
          <p:nvPr/>
        </p:nvSpPr>
        <p:spPr>
          <a:xfrm>
            <a:off x="9696795" y="5795010"/>
            <a:ext cx="1870363" cy="46863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950" b="0">
                <a:solidFill>
                  <a:srgbClr val="A8B8CC"/>
                </a:solidFill>
                <a:latin typeface="맑은 고딕"/>
              </a:rPr>
              <a:t>DualsoftDev 확장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B16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54864" cy="6858000"/>
          </a:xfrm>
          <a:prstGeom prst="rect">
            <a:avLst/>
          </a:prstGeom>
          <a:solidFill>
            <a:srgbClr val="F0C4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548640" y="411480"/>
            <a:ext cx="502920" cy="329184"/>
          </a:xfrm>
          <a:prstGeom prst="roundRect">
            <a:avLst>
              <a:gd name="adj" fmla="val 35000"/>
            </a:avLst>
          </a:prstGeom>
          <a:solidFill>
            <a:srgbClr val="F0C4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548640" y="411480"/>
            <a:ext cx="502920" cy="329184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ctr"/>
            <a:r>
              <a:rPr sz="1200" b="1">
                <a:solidFill>
                  <a:srgbClr val="000000"/>
                </a:solidFill>
                <a:latin typeface="맑은 고딕"/>
              </a:rPr>
              <a:t>T3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61288" y="411480"/>
            <a:ext cx="7315200" cy="329184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1400" b="1">
                <a:solidFill>
                  <a:srgbClr val="F0C456"/>
                </a:solidFill>
                <a:latin typeface="맑은 고딕"/>
              </a:rPr>
              <a:t>심화 · 마무리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515600" y="411480"/>
            <a:ext cx="1280160" cy="329184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r"/>
            <a:r>
              <a:rPr sz="1200" b="0">
                <a:solidFill>
                  <a:srgbClr val="A8B8CC"/>
                </a:solidFill>
                <a:latin typeface="맑은 고딕"/>
              </a:rPr>
              <a:t>92 / 95</a:t>
            </a:r>
          </a:p>
        </p:txBody>
      </p:sp>
      <p:cxnSp>
        <p:nvCxnSpPr>
          <p:cNvPr id="8" name="Connector 7"/>
          <p:cNvCxnSpPr/>
          <p:nvPr/>
        </p:nvCxnSpPr>
        <p:spPr>
          <a:xfrm>
            <a:off x="548640" y="841248"/>
            <a:ext cx="11091672" cy="0"/>
          </a:xfrm>
          <a:prstGeom prst="line">
            <a:avLst/>
          </a:prstGeom>
          <a:ln w="25400">
            <a:solidFill>
              <a:srgbClr val="F0C45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48640" y="960120"/>
            <a:ext cx="10972800" cy="64008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2800" b="1">
                <a:solidFill>
                  <a:srgbClr val="E6EDF5"/>
                </a:solidFill>
                <a:latin typeface="맑은 고딕"/>
              </a:rPr>
              <a:t>v2 → v3 마이그레이션 가이드 — 5 단계 체크리스트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8640" y="1627632"/>
            <a:ext cx="109728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0">
                <a:solidFill>
                  <a:srgbClr val="A8B8CC"/>
                </a:solidFill>
                <a:latin typeface="맑은 고딕"/>
              </a:rPr>
              <a:t>기존 v2 모델을 v3 사양으로 안전하게 업그레이드하는 절차</a:t>
            </a:r>
          </a:p>
        </p:txBody>
      </p:sp>
      <p:cxnSp>
        <p:nvCxnSpPr>
          <p:cNvPr id="11" name="Connector 10"/>
          <p:cNvCxnSpPr/>
          <p:nvPr/>
        </p:nvCxnSpPr>
        <p:spPr>
          <a:xfrm>
            <a:off x="548640" y="6355080"/>
            <a:ext cx="11091672" cy="0"/>
          </a:xfrm>
          <a:prstGeom prst="line">
            <a:avLst/>
          </a:prstGeom>
          <a:ln w="9525">
            <a:solidFill>
              <a:srgbClr val="2A457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48640" y="6446520"/>
            <a:ext cx="8229600" cy="3200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0">
                <a:solidFill>
                  <a:srgbClr val="6B7D96"/>
                </a:solidFill>
                <a:latin typeface="맑은 고딕"/>
              </a:rPr>
              <a:t>JsonConverter + 회귀 테스트 권장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686800" y="6446520"/>
            <a:ext cx="3017520" cy="3200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r"/>
            <a:r>
              <a:rPr sz="1000" b="0">
                <a:solidFill>
                  <a:srgbClr val="F0C456"/>
                </a:solidFill>
                <a:latin typeface="맑은 고딕"/>
              </a:rPr>
              <a:t>Ds2 Tutorial · DualSoft 2026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48640" y="2103120"/>
            <a:ext cx="5431536" cy="4160520"/>
          </a:xfrm>
          <a:prstGeom prst="roundRect">
            <a:avLst>
              <a:gd name="adj" fmla="val 8000"/>
            </a:avLst>
          </a:prstGeom>
          <a:solidFill>
            <a:srgbClr val="0F1A2C"/>
          </a:solidFill>
          <a:ln w="1270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731520" y="2194560"/>
            <a:ext cx="5065776" cy="329184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1">
                <a:solidFill>
                  <a:srgbClr val="F0C456"/>
                </a:solidFill>
                <a:latin typeface="맑은 고딕"/>
              </a:rPr>
              <a:t>마이그레이션 5 단계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31520" y="2578608"/>
            <a:ext cx="5065776" cy="3593592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1. 백업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v2 .ds2 / .json 전체 백업 (Git tag)</a:t>
            </a:r>
          </a:p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2. 로드 (자동 변환)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v3 도구로 로드 — JsonConverter 가 자동 승격</a:t>
            </a:r>
          </a:p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3. 검토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Composite 변환 항목 수동 검토 (Timeout 의미)</a:t>
            </a:r>
          </a:p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4. 회귀 테스트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Round-trip + emit/complete 함수 테스트</a:t>
            </a:r>
          </a:p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5. 저장 (v3 형식)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v3 native JSON 으로 재저장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6208776" y="2103120"/>
            <a:ext cx="5431536" cy="4160520"/>
          </a:xfrm>
          <a:prstGeom prst="roundRect">
            <a:avLst>
              <a:gd name="adj" fmla="val 8000"/>
            </a:avLst>
          </a:prstGeom>
          <a:solidFill>
            <a:srgbClr val="0F1A2C"/>
          </a:solidFill>
          <a:ln w="1270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" name="TextBox 17"/>
          <p:cNvSpPr txBox="1"/>
          <p:nvPr/>
        </p:nvSpPr>
        <p:spPr>
          <a:xfrm>
            <a:off x="6391656" y="2194560"/>
            <a:ext cx="5065776" cy="329184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1">
                <a:solidFill>
                  <a:srgbClr val="F0C456"/>
                </a:solidFill>
                <a:latin typeface="맑은 고딕"/>
              </a:rPr>
              <a:t>주요 변경 항목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391656" y="2578608"/>
            <a:ext cx="5065776" cy="3593592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SkipInputSensor → SensingType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false=InputSensor, true=Bypass</a:t>
            </a:r>
          </a:p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Call.Timeout → SensingType.Timeout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단독 또는 Composite</a:t>
            </a:r>
          </a:p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MultiAction → ActionType 5종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단일 Action 으로 정리</a:t>
            </a:r>
          </a:p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InputSensor 체크박스 UI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→ SensingType 드롭다운 (6 case)</a:t>
            </a:r>
          </a:p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v3 신규 필드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ActionType (Enum) · SensingType (DU)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B16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54864" cy="6858000"/>
          </a:xfrm>
          <a:prstGeom prst="rect">
            <a:avLst/>
          </a:prstGeom>
          <a:solidFill>
            <a:srgbClr val="F0C4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548640" y="411480"/>
            <a:ext cx="502920" cy="329184"/>
          </a:xfrm>
          <a:prstGeom prst="roundRect">
            <a:avLst>
              <a:gd name="adj" fmla="val 35000"/>
            </a:avLst>
          </a:prstGeom>
          <a:solidFill>
            <a:srgbClr val="F0C4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548640" y="411480"/>
            <a:ext cx="502920" cy="329184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ctr"/>
            <a:r>
              <a:rPr sz="1200" b="1">
                <a:solidFill>
                  <a:srgbClr val="000000"/>
                </a:solidFill>
                <a:latin typeface="맑은 고딕"/>
              </a:rPr>
              <a:t>T3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61288" y="411480"/>
            <a:ext cx="7315200" cy="329184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1400" b="1">
                <a:solidFill>
                  <a:srgbClr val="F0C456"/>
                </a:solidFill>
                <a:latin typeface="맑은 고딕"/>
              </a:rPr>
              <a:t>심화 · 마무리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515600" y="411480"/>
            <a:ext cx="1280160" cy="329184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r"/>
            <a:r>
              <a:rPr sz="1200" b="0">
                <a:solidFill>
                  <a:srgbClr val="A8B8CC"/>
                </a:solidFill>
                <a:latin typeface="맑은 고딕"/>
              </a:rPr>
              <a:t>93 / 95</a:t>
            </a:r>
          </a:p>
        </p:txBody>
      </p:sp>
      <p:cxnSp>
        <p:nvCxnSpPr>
          <p:cNvPr id="8" name="Connector 7"/>
          <p:cNvCxnSpPr/>
          <p:nvPr/>
        </p:nvCxnSpPr>
        <p:spPr>
          <a:xfrm>
            <a:off x="548640" y="841248"/>
            <a:ext cx="11091672" cy="0"/>
          </a:xfrm>
          <a:prstGeom prst="line">
            <a:avLst/>
          </a:prstGeom>
          <a:ln w="25400">
            <a:solidFill>
              <a:srgbClr val="F0C45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48640" y="960120"/>
            <a:ext cx="10972800" cy="64008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2800" b="1">
                <a:solidFill>
                  <a:srgbClr val="E6EDF5"/>
                </a:solidFill>
                <a:latin typeface="맑은 고딕"/>
              </a:rPr>
              <a:t>30 케이스 체크리스트 — 학습자 자가진단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8640" y="1627632"/>
            <a:ext cx="109728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0">
                <a:solidFill>
                  <a:srgbClr val="A8B8CC"/>
                </a:solidFill>
                <a:latin typeface="맑은 고딕"/>
              </a:rPr>
              <a:t>5 ActionType × 6 SensingType — 각 셀에 대표 시나리오 매핑 확인</a:t>
            </a:r>
          </a:p>
        </p:txBody>
      </p:sp>
      <p:cxnSp>
        <p:nvCxnSpPr>
          <p:cNvPr id="11" name="Connector 10"/>
          <p:cNvCxnSpPr/>
          <p:nvPr/>
        </p:nvCxnSpPr>
        <p:spPr>
          <a:xfrm>
            <a:off x="548640" y="6355080"/>
            <a:ext cx="11091672" cy="0"/>
          </a:xfrm>
          <a:prstGeom prst="line">
            <a:avLst/>
          </a:prstGeom>
          <a:ln w="9525">
            <a:solidFill>
              <a:srgbClr val="2A457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48640" y="6446520"/>
            <a:ext cx="8229600" cy="3200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0">
                <a:solidFill>
                  <a:srgbClr val="6B7D96"/>
                </a:solidFill>
                <a:latin typeface="맑은 고딕"/>
              </a:rPr>
              <a:t>Handout: 30cases_checklist.pdf 별첨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686800" y="6446520"/>
            <a:ext cx="3017520" cy="3200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r"/>
            <a:r>
              <a:rPr sz="1000" b="0">
                <a:solidFill>
                  <a:srgbClr val="F0C456"/>
                </a:solidFill>
                <a:latin typeface="맑은 고딕"/>
              </a:rPr>
              <a:t>Ds2 Tutorial · DualSoft 2026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48640" y="2103120"/>
            <a:ext cx="2559616" cy="411480"/>
          </a:xfrm>
          <a:prstGeom prst="rect">
            <a:avLst/>
          </a:prstGeom>
          <a:solidFill>
            <a:srgbClr val="2A457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621792" y="2103120"/>
            <a:ext cx="2413312" cy="41148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ActionType ↓ / SensingType →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108256" y="2103120"/>
            <a:ext cx="1706411" cy="411480"/>
          </a:xfrm>
          <a:prstGeom prst="rect">
            <a:avLst/>
          </a:prstGeom>
          <a:solidFill>
            <a:srgbClr val="2A457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3181408" y="2103120"/>
            <a:ext cx="1560107" cy="41148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InputSensor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814667" y="2103120"/>
            <a:ext cx="1706411" cy="411480"/>
          </a:xfrm>
          <a:prstGeom prst="rect">
            <a:avLst/>
          </a:prstGeom>
          <a:solidFill>
            <a:srgbClr val="2A457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4887819" y="2103120"/>
            <a:ext cx="1560107" cy="41148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Bypass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521078" y="2103120"/>
            <a:ext cx="1706411" cy="411480"/>
          </a:xfrm>
          <a:prstGeom prst="rect">
            <a:avLst/>
          </a:prstGeom>
          <a:solidFill>
            <a:srgbClr val="2A457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6594230" y="2103120"/>
            <a:ext cx="1560107" cy="41148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Timeout</a:t>
            </a:r>
          </a:p>
        </p:txBody>
      </p:sp>
      <p:sp>
        <p:nvSpPr>
          <p:cNvPr id="22" name="Rectangle 21"/>
          <p:cNvSpPr/>
          <p:nvPr/>
        </p:nvSpPr>
        <p:spPr>
          <a:xfrm>
            <a:off x="8227489" y="2103120"/>
            <a:ext cx="1706411" cy="411480"/>
          </a:xfrm>
          <a:prstGeom prst="rect">
            <a:avLst/>
          </a:prstGeom>
          <a:solidFill>
            <a:srgbClr val="2A457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8300641" y="2103120"/>
            <a:ext cx="1560107" cy="41148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External</a:t>
            </a:r>
          </a:p>
        </p:txBody>
      </p:sp>
      <p:sp>
        <p:nvSpPr>
          <p:cNvPr id="24" name="Rectangle 23"/>
          <p:cNvSpPr/>
          <p:nvPr/>
        </p:nvSpPr>
        <p:spPr>
          <a:xfrm>
            <a:off x="9933900" y="2103120"/>
            <a:ext cx="1706411" cy="411480"/>
          </a:xfrm>
          <a:prstGeom prst="rect">
            <a:avLst/>
          </a:prstGeom>
          <a:solidFill>
            <a:srgbClr val="2A457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10007052" y="2103120"/>
            <a:ext cx="1560107" cy="41148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Custom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48640" y="2514600"/>
            <a:ext cx="2559616" cy="749808"/>
          </a:xfrm>
          <a:prstGeom prst="rect">
            <a:avLst/>
          </a:prstGeom>
          <a:solidFill>
            <a:srgbClr val="0F1A2C"/>
          </a:solidFill>
          <a:ln w="635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621792" y="2514600"/>
            <a:ext cx="2413312" cy="749808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950" b="0">
                <a:solidFill>
                  <a:srgbClr val="A8B8CC"/>
                </a:solidFill>
                <a:latin typeface="맑은 고딕"/>
              </a:rPr>
              <a:t>Normal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108256" y="2514600"/>
            <a:ext cx="1706411" cy="749808"/>
          </a:xfrm>
          <a:prstGeom prst="rect">
            <a:avLst/>
          </a:prstGeom>
          <a:solidFill>
            <a:srgbClr val="0F1A2C"/>
          </a:solidFill>
          <a:ln w="635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9" name="TextBox 28"/>
          <p:cNvSpPr txBox="1"/>
          <p:nvPr/>
        </p:nvSpPr>
        <p:spPr>
          <a:xfrm>
            <a:off x="3181408" y="2514600"/>
            <a:ext cx="1560107" cy="749808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950" b="0">
                <a:solidFill>
                  <a:srgbClr val="A8B8CC"/>
                </a:solidFill>
                <a:latin typeface="맑은 고딕"/>
              </a:rPr>
              <a:t>□ S01 Cyl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814667" y="2514600"/>
            <a:ext cx="1706411" cy="749808"/>
          </a:xfrm>
          <a:prstGeom prst="rect">
            <a:avLst/>
          </a:prstGeom>
          <a:solidFill>
            <a:srgbClr val="0F1A2C"/>
          </a:solidFill>
          <a:ln w="635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" name="TextBox 30"/>
          <p:cNvSpPr txBox="1"/>
          <p:nvPr/>
        </p:nvSpPr>
        <p:spPr>
          <a:xfrm>
            <a:off x="4887819" y="2514600"/>
            <a:ext cx="1560107" cy="749808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950" b="0">
                <a:solidFill>
                  <a:srgbClr val="A8B8CC"/>
                </a:solidFill>
                <a:latin typeface="맑은 고딕"/>
              </a:rPr>
              <a:t>□ S15 Manual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521078" y="2514600"/>
            <a:ext cx="1706411" cy="749808"/>
          </a:xfrm>
          <a:prstGeom prst="rect">
            <a:avLst/>
          </a:prstGeom>
          <a:solidFill>
            <a:srgbClr val="0F1A2C"/>
          </a:solidFill>
          <a:ln w="635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3" name="TextBox 32"/>
          <p:cNvSpPr txBox="1"/>
          <p:nvPr/>
        </p:nvSpPr>
        <p:spPr>
          <a:xfrm>
            <a:off x="6594230" y="2514600"/>
            <a:ext cx="1560107" cy="749808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950" b="0">
                <a:solidFill>
                  <a:srgbClr val="A8B8CC"/>
                </a:solidFill>
                <a:latin typeface="맑은 고딕"/>
              </a:rPr>
              <a:t>□ S04 Belt</a:t>
            </a:r>
          </a:p>
        </p:txBody>
      </p:sp>
      <p:sp>
        <p:nvSpPr>
          <p:cNvPr id="34" name="Rectangle 33"/>
          <p:cNvSpPr/>
          <p:nvPr/>
        </p:nvSpPr>
        <p:spPr>
          <a:xfrm>
            <a:off x="8227489" y="2514600"/>
            <a:ext cx="1706411" cy="749808"/>
          </a:xfrm>
          <a:prstGeom prst="rect">
            <a:avLst/>
          </a:prstGeom>
          <a:solidFill>
            <a:srgbClr val="0F1A2C"/>
          </a:solidFill>
          <a:ln w="635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TextBox 34"/>
          <p:cNvSpPr txBox="1"/>
          <p:nvPr/>
        </p:nvSpPr>
        <p:spPr>
          <a:xfrm>
            <a:off x="8300641" y="2514600"/>
            <a:ext cx="1560107" cy="749808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950" b="0">
                <a:solidFill>
                  <a:srgbClr val="A8B8CC"/>
                </a:solidFill>
                <a:latin typeface="맑은 고딕"/>
              </a:rPr>
              <a:t>□ S11 Robot</a:t>
            </a:r>
          </a:p>
        </p:txBody>
      </p:sp>
      <p:sp>
        <p:nvSpPr>
          <p:cNvPr id="36" name="Rectangle 35"/>
          <p:cNvSpPr/>
          <p:nvPr/>
        </p:nvSpPr>
        <p:spPr>
          <a:xfrm>
            <a:off x="9933900" y="2514600"/>
            <a:ext cx="1706411" cy="749808"/>
          </a:xfrm>
          <a:prstGeom prst="rect">
            <a:avLst/>
          </a:prstGeom>
          <a:solidFill>
            <a:srgbClr val="0F1A2C"/>
          </a:solidFill>
          <a:ln w="635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7" name="TextBox 36"/>
          <p:cNvSpPr txBox="1"/>
          <p:nvPr/>
        </p:nvSpPr>
        <p:spPr>
          <a:xfrm>
            <a:off x="10007052" y="2514600"/>
            <a:ext cx="1560107" cy="749808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950" b="0">
                <a:solidFill>
                  <a:srgbClr val="A8B8CC"/>
                </a:solidFill>
                <a:latin typeface="맑은 고딕"/>
              </a:rPr>
              <a:t>□ S12 Dual</a:t>
            </a:r>
          </a:p>
        </p:txBody>
      </p:sp>
      <p:sp>
        <p:nvSpPr>
          <p:cNvPr id="38" name="Rectangle 37"/>
          <p:cNvSpPr/>
          <p:nvPr/>
        </p:nvSpPr>
        <p:spPr>
          <a:xfrm>
            <a:off x="548640" y="3264408"/>
            <a:ext cx="2559616" cy="749808"/>
          </a:xfrm>
          <a:prstGeom prst="rect">
            <a:avLst/>
          </a:prstGeom>
          <a:solidFill>
            <a:srgbClr val="0B1624"/>
          </a:solidFill>
          <a:ln w="635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9" name="TextBox 38"/>
          <p:cNvSpPr txBox="1"/>
          <p:nvPr/>
        </p:nvSpPr>
        <p:spPr>
          <a:xfrm>
            <a:off x="621792" y="3264408"/>
            <a:ext cx="2413312" cy="749808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950" b="0">
                <a:solidFill>
                  <a:srgbClr val="A8B8CC"/>
                </a:solidFill>
                <a:latin typeface="맑은 고딕"/>
              </a:rPr>
              <a:t>Push</a:t>
            </a:r>
          </a:p>
        </p:txBody>
      </p:sp>
      <p:sp>
        <p:nvSpPr>
          <p:cNvPr id="40" name="Rectangle 39"/>
          <p:cNvSpPr/>
          <p:nvPr/>
        </p:nvSpPr>
        <p:spPr>
          <a:xfrm>
            <a:off x="3108256" y="3264408"/>
            <a:ext cx="1706411" cy="749808"/>
          </a:xfrm>
          <a:prstGeom prst="rect">
            <a:avLst/>
          </a:prstGeom>
          <a:solidFill>
            <a:srgbClr val="0B1624"/>
          </a:solidFill>
          <a:ln w="635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1" name="TextBox 40"/>
          <p:cNvSpPr txBox="1"/>
          <p:nvPr/>
        </p:nvSpPr>
        <p:spPr>
          <a:xfrm>
            <a:off x="3181408" y="3264408"/>
            <a:ext cx="1560107" cy="749808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950" b="0">
                <a:solidFill>
                  <a:srgbClr val="A8B8CC"/>
                </a:solidFill>
                <a:latin typeface="맑은 고딕"/>
              </a:rPr>
              <a:t>□ S05 Btn</a:t>
            </a:r>
          </a:p>
        </p:txBody>
      </p:sp>
      <p:sp>
        <p:nvSpPr>
          <p:cNvPr id="42" name="Rectangle 41"/>
          <p:cNvSpPr/>
          <p:nvPr/>
        </p:nvSpPr>
        <p:spPr>
          <a:xfrm>
            <a:off x="4814667" y="3264408"/>
            <a:ext cx="1706411" cy="749808"/>
          </a:xfrm>
          <a:prstGeom prst="rect">
            <a:avLst/>
          </a:prstGeom>
          <a:solidFill>
            <a:srgbClr val="0B1624"/>
          </a:solidFill>
          <a:ln w="635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3" name="TextBox 42"/>
          <p:cNvSpPr txBox="1"/>
          <p:nvPr/>
        </p:nvSpPr>
        <p:spPr>
          <a:xfrm>
            <a:off x="4887819" y="3264408"/>
            <a:ext cx="1560107" cy="749808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950" b="0">
                <a:solidFill>
                  <a:srgbClr val="A8B8CC"/>
                </a:solidFill>
                <a:latin typeface="맑은 고딕"/>
              </a:rPr>
              <a:t>□ S15 HMI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521078" y="3264408"/>
            <a:ext cx="1706411" cy="749808"/>
          </a:xfrm>
          <a:prstGeom prst="rect">
            <a:avLst/>
          </a:prstGeom>
          <a:solidFill>
            <a:srgbClr val="0B1624"/>
          </a:solidFill>
          <a:ln w="635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5" name="TextBox 44"/>
          <p:cNvSpPr txBox="1"/>
          <p:nvPr/>
        </p:nvSpPr>
        <p:spPr>
          <a:xfrm>
            <a:off x="6594230" y="3264408"/>
            <a:ext cx="1560107" cy="749808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950" b="0">
                <a:solidFill>
                  <a:srgbClr val="A8B8CC"/>
                </a:solidFill>
                <a:latin typeface="맑은 고딕"/>
              </a:rPr>
              <a:t>□ —</a:t>
            </a:r>
          </a:p>
        </p:txBody>
      </p:sp>
      <p:sp>
        <p:nvSpPr>
          <p:cNvPr id="46" name="Rectangle 45"/>
          <p:cNvSpPr/>
          <p:nvPr/>
        </p:nvSpPr>
        <p:spPr>
          <a:xfrm>
            <a:off x="8227489" y="3264408"/>
            <a:ext cx="1706411" cy="749808"/>
          </a:xfrm>
          <a:prstGeom prst="rect">
            <a:avLst/>
          </a:prstGeom>
          <a:solidFill>
            <a:srgbClr val="0B1624"/>
          </a:solidFill>
          <a:ln w="635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7" name="TextBox 46"/>
          <p:cNvSpPr txBox="1"/>
          <p:nvPr/>
        </p:nvSpPr>
        <p:spPr>
          <a:xfrm>
            <a:off x="8300641" y="3264408"/>
            <a:ext cx="1560107" cy="749808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950" b="0">
                <a:solidFill>
                  <a:srgbClr val="A8B8CC"/>
                </a:solidFill>
                <a:latin typeface="맑은 고딕"/>
              </a:rPr>
              <a:t>□ —</a:t>
            </a:r>
          </a:p>
        </p:txBody>
      </p:sp>
      <p:sp>
        <p:nvSpPr>
          <p:cNvPr id="48" name="Rectangle 47"/>
          <p:cNvSpPr/>
          <p:nvPr/>
        </p:nvSpPr>
        <p:spPr>
          <a:xfrm>
            <a:off x="9933900" y="3264408"/>
            <a:ext cx="1706411" cy="749808"/>
          </a:xfrm>
          <a:prstGeom prst="rect">
            <a:avLst/>
          </a:prstGeom>
          <a:solidFill>
            <a:srgbClr val="0B1624"/>
          </a:solidFill>
          <a:ln w="635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9" name="TextBox 48"/>
          <p:cNvSpPr txBox="1"/>
          <p:nvPr/>
        </p:nvSpPr>
        <p:spPr>
          <a:xfrm>
            <a:off x="10007052" y="3264408"/>
            <a:ext cx="1560107" cy="749808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950" b="0">
                <a:solidFill>
                  <a:srgbClr val="A8B8CC"/>
                </a:solidFill>
                <a:latin typeface="맑은 고딕"/>
              </a:rPr>
              <a:t>□ S15 Combo</a:t>
            </a:r>
          </a:p>
        </p:txBody>
      </p:sp>
      <p:sp>
        <p:nvSpPr>
          <p:cNvPr id="50" name="Rectangle 49"/>
          <p:cNvSpPr/>
          <p:nvPr/>
        </p:nvSpPr>
        <p:spPr>
          <a:xfrm>
            <a:off x="548640" y="4014216"/>
            <a:ext cx="2559616" cy="749808"/>
          </a:xfrm>
          <a:prstGeom prst="rect">
            <a:avLst/>
          </a:prstGeom>
          <a:solidFill>
            <a:srgbClr val="0F1A2C"/>
          </a:solidFill>
          <a:ln w="635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1" name="TextBox 50"/>
          <p:cNvSpPr txBox="1"/>
          <p:nvPr/>
        </p:nvSpPr>
        <p:spPr>
          <a:xfrm>
            <a:off x="621792" y="4014216"/>
            <a:ext cx="2413312" cy="749808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950" b="0">
                <a:solidFill>
                  <a:srgbClr val="A8B8CC"/>
                </a:solidFill>
                <a:latin typeface="맑은 고딕"/>
              </a:rPr>
              <a:t>Pulse</a:t>
            </a:r>
          </a:p>
        </p:txBody>
      </p:sp>
      <p:sp>
        <p:nvSpPr>
          <p:cNvPr id="52" name="Rectangle 51"/>
          <p:cNvSpPr/>
          <p:nvPr/>
        </p:nvSpPr>
        <p:spPr>
          <a:xfrm>
            <a:off x="3108256" y="4014216"/>
            <a:ext cx="1706411" cy="749808"/>
          </a:xfrm>
          <a:prstGeom prst="rect">
            <a:avLst/>
          </a:prstGeom>
          <a:solidFill>
            <a:srgbClr val="0F1A2C"/>
          </a:solidFill>
          <a:ln w="635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3" name="TextBox 52"/>
          <p:cNvSpPr txBox="1"/>
          <p:nvPr/>
        </p:nvSpPr>
        <p:spPr>
          <a:xfrm>
            <a:off x="3181408" y="4014216"/>
            <a:ext cx="1560107" cy="749808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950" b="0">
                <a:solidFill>
                  <a:srgbClr val="A8B8CC"/>
                </a:solidFill>
                <a:latin typeface="맑은 고딕"/>
              </a:rPr>
              <a:t>□ S13 Laser</a:t>
            </a:r>
          </a:p>
        </p:txBody>
      </p:sp>
      <p:sp>
        <p:nvSpPr>
          <p:cNvPr id="54" name="Rectangle 53"/>
          <p:cNvSpPr/>
          <p:nvPr/>
        </p:nvSpPr>
        <p:spPr>
          <a:xfrm>
            <a:off x="4814667" y="4014216"/>
            <a:ext cx="1706411" cy="749808"/>
          </a:xfrm>
          <a:prstGeom prst="rect">
            <a:avLst/>
          </a:prstGeom>
          <a:solidFill>
            <a:srgbClr val="0F1A2C"/>
          </a:solidFill>
          <a:ln w="635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5" name="TextBox 54"/>
          <p:cNvSpPr txBox="1"/>
          <p:nvPr/>
        </p:nvSpPr>
        <p:spPr>
          <a:xfrm>
            <a:off x="4887819" y="4014216"/>
            <a:ext cx="1560107" cy="749808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950" b="0">
                <a:solidFill>
                  <a:srgbClr val="A8B8CC"/>
                </a:solidFill>
                <a:latin typeface="맑은 고딕"/>
              </a:rPr>
              <a:t>□ —</a:t>
            </a:r>
          </a:p>
        </p:txBody>
      </p:sp>
      <p:sp>
        <p:nvSpPr>
          <p:cNvPr id="56" name="Rectangle 55"/>
          <p:cNvSpPr/>
          <p:nvPr/>
        </p:nvSpPr>
        <p:spPr>
          <a:xfrm>
            <a:off x="6521078" y="4014216"/>
            <a:ext cx="1706411" cy="749808"/>
          </a:xfrm>
          <a:prstGeom prst="rect">
            <a:avLst/>
          </a:prstGeom>
          <a:solidFill>
            <a:srgbClr val="0F1A2C"/>
          </a:solidFill>
          <a:ln w="635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7" name="TextBox 56"/>
          <p:cNvSpPr txBox="1"/>
          <p:nvPr/>
        </p:nvSpPr>
        <p:spPr>
          <a:xfrm>
            <a:off x="6594230" y="4014216"/>
            <a:ext cx="1560107" cy="749808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950" b="0">
                <a:solidFill>
                  <a:srgbClr val="A8B8CC"/>
                </a:solidFill>
                <a:latin typeface="맑은 고딕"/>
              </a:rPr>
              <a:t>□ S13 Timer</a:t>
            </a:r>
          </a:p>
        </p:txBody>
      </p:sp>
      <p:sp>
        <p:nvSpPr>
          <p:cNvPr id="58" name="Rectangle 57"/>
          <p:cNvSpPr/>
          <p:nvPr/>
        </p:nvSpPr>
        <p:spPr>
          <a:xfrm>
            <a:off x="8227489" y="4014216"/>
            <a:ext cx="1706411" cy="749808"/>
          </a:xfrm>
          <a:prstGeom prst="rect">
            <a:avLst/>
          </a:prstGeom>
          <a:solidFill>
            <a:srgbClr val="0F1A2C"/>
          </a:solidFill>
          <a:ln w="635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9" name="TextBox 58"/>
          <p:cNvSpPr txBox="1"/>
          <p:nvPr/>
        </p:nvSpPr>
        <p:spPr>
          <a:xfrm>
            <a:off x="8300641" y="4014216"/>
            <a:ext cx="1560107" cy="749808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950" b="0">
                <a:solidFill>
                  <a:srgbClr val="A8B8CC"/>
                </a:solidFill>
                <a:latin typeface="맑은 고딕"/>
              </a:rPr>
              <a:t>□ —</a:t>
            </a:r>
          </a:p>
        </p:txBody>
      </p:sp>
      <p:sp>
        <p:nvSpPr>
          <p:cNvPr id="60" name="Rectangle 59"/>
          <p:cNvSpPr/>
          <p:nvPr/>
        </p:nvSpPr>
        <p:spPr>
          <a:xfrm>
            <a:off x="9933900" y="4014216"/>
            <a:ext cx="1706411" cy="749808"/>
          </a:xfrm>
          <a:prstGeom prst="rect">
            <a:avLst/>
          </a:prstGeom>
          <a:solidFill>
            <a:srgbClr val="0F1A2C"/>
          </a:solidFill>
          <a:ln w="635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1" name="TextBox 60"/>
          <p:cNvSpPr txBox="1"/>
          <p:nvPr/>
        </p:nvSpPr>
        <p:spPr>
          <a:xfrm>
            <a:off x="10007052" y="4014216"/>
            <a:ext cx="1560107" cy="749808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950" b="0">
                <a:solidFill>
                  <a:srgbClr val="A8B8CC"/>
                </a:solidFill>
                <a:latin typeface="맑은 고딕"/>
              </a:rPr>
              <a:t>□ —</a:t>
            </a:r>
          </a:p>
        </p:txBody>
      </p:sp>
      <p:sp>
        <p:nvSpPr>
          <p:cNvPr id="62" name="Rectangle 61"/>
          <p:cNvSpPr/>
          <p:nvPr/>
        </p:nvSpPr>
        <p:spPr>
          <a:xfrm>
            <a:off x="548640" y="4764024"/>
            <a:ext cx="2559616" cy="749808"/>
          </a:xfrm>
          <a:prstGeom prst="rect">
            <a:avLst/>
          </a:prstGeom>
          <a:solidFill>
            <a:srgbClr val="0B1624"/>
          </a:solidFill>
          <a:ln w="635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3" name="TextBox 62"/>
          <p:cNvSpPr txBox="1"/>
          <p:nvPr/>
        </p:nvSpPr>
        <p:spPr>
          <a:xfrm>
            <a:off x="621792" y="4764024"/>
            <a:ext cx="2413312" cy="749808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950" b="0">
                <a:solidFill>
                  <a:srgbClr val="A8B8CC"/>
                </a:solidFill>
                <a:latin typeface="맑은 고딕"/>
              </a:rPr>
              <a:t>Continuous</a:t>
            </a:r>
          </a:p>
        </p:txBody>
      </p:sp>
      <p:sp>
        <p:nvSpPr>
          <p:cNvPr id="64" name="Rectangle 63"/>
          <p:cNvSpPr/>
          <p:nvPr/>
        </p:nvSpPr>
        <p:spPr>
          <a:xfrm>
            <a:off x="3108256" y="4764024"/>
            <a:ext cx="1706411" cy="749808"/>
          </a:xfrm>
          <a:prstGeom prst="rect">
            <a:avLst/>
          </a:prstGeom>
          <a:solidFill>
            <a:srgbClr val="0B1624"/>
          </a:solidFill>
          <a:ln w="635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5" name="TextBox 64"/>
          <p:cNvSpPr txBox="1"/>
          <p:nvPr/>
        </p:nvSpPr>
        <p:spPr>
          <a:xfrm>
            <a:off x="3181408" y="4764024"/>
            <a:ext cx="1560107" cy="749808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950" b="0">
                <a:solidFill>
                  <a:srgbClr val="A8B8CC"/>
                </a:solidFill>
                <a:latin typeface="맑은 고딕"/>
              </a:rPr>
              <a:t>□ S04 Belt</a:t>
            </a:r>
          </a:p>
        </p:txBody>
      </p:sp>
      <p:sp>
        <p:nvSpPr>
          <p:cNvPr id="66" name="Rectangle 65"/>
          <p:cNvSpPr/>
          <p:nvPr/>
        </p:nvSpPr>
        <p:spPr>
          <a:xfrm>
            <a:off x="4814667" y="4764024"/>
            <a:ext cx="1706411" cy="749808"/>
          </a:xfrm>
          <a:prstGeom prst="rect">
            <a:avLst/>
          </a:prstGeom>
          <a:solidFill>
            <a:srgbClr val="0B1624"/>
          </a:solidFill>
          <a:ln w="635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7" name="TextBox 66"/>
          <p:cNvSpPr txBox="1"/>
          <p:nvPr/>
        </p:nvSpPr>
        <p:spPr>
          <a:xfrm>
            <a:off x="4887819" y="4764024"/>
            <a:ext cx="1560107" cy="749808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950" b="0">
                <a:solidFill>
                  <a:srgbClr val="A8B8CC"/>
                </a:solidFill>
                <a:latin typeface="맑은 고딕"/>
              </a:rPr>
              <a:t>□ —</a:t>
            </a:r>
          </a:p>
        </p:txBody>
      </p:sp>
      <p:sp>
        <p:nvSpPr>
          <p:cNvPr id="68" name="Rectangle 67"/>
          <p:cNvSpPr/>
          <p:nvPr/>
        </p:nvSpPr>
        <p:spPr>
          <a:xfrm>
            <a:off x="6521078" y="4764024"/>
            <a:ext cx="1706411" cy="749808"/>
          </a:xfrm>
          <a:prstGeom prst="rect">
            <a:avLst/>
          </a:prstGeom>
          <a:solidFill>
            <a:srgbClr val="0B1624"/>
          </a:solidFill>
          <a:ln w="635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9" name="TextBox 68"/>
          <p:cNvSpPr txBox="1"/>
          <p:nvPr/>
        </p:nvSpPr>
        <p:spPr>
          <a:xfrm>
            <a:off x="6594230" y="4764024"/>
            <a:ext cx="1560107" cy="749808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950" b="0">
                <a:solidFill>
                  <a:srgbClr val="A8B8CC"/>
                </a:solidFill>
                <a:latin typeface="맑은 고딕"/>
              </a:rPr>
              <a:t>□ S14 AGV</a:t>
            </a:r>
          </a:p>
        </p:txBody>
      </p:sp>
      <p:sp>
        <p:nvSpPr>
          <p:cNvPr id="70" name="Rectangle 69"/>
          <p:cNvSpPr/>
          <p:nvPr/>
        </p:nvSpPr>
        <p:spPr>
          <a:xfrm>
            <a:off x="8227489" y="4764024"/>
            <a:ext cx="1706411" cy="749808"/>
          </a:xfrm>
          <a:prstGeom prst="rect">
            <a:avLst/>
          </a:prstGeom>
          <a:solidFill>
            <a:srgbClr val="0B1624"/>
          </a:solidFill>
          <a:ln w="635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1" name="TextBox 70"/>
          <p:cNvSpPr txBox="1"/>
          <p:nvPr/>
        </p:nvSpPr>
        <p:spPr>
          <a:xfrm>
            <a:off x="8300641" y="4764024"/>
            <a:ext cx="1560107" cy="749808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950" b="0">
                <a:solidFill>
                  <a:srgbClr val="A8B8CC"/>
                </a:solidFill>
                <a:latin typeface="맑은 고딕"/>
              </a:rPr>
              <a:t>□ —</a:t>
            </a:r>
          </a:p>
        </p:txBody>
      </p:sp>
      <p:sp>
        <p:nvSpPr>
          <p:cNvPr id="72" name="Rectangle 71"/>
          <p:cNvSpPr/>
          <p:nvPr/>
        </p:nvSpPr>
        <p:spPr>
          <a:xfrm>
            <a:off x="9933900" y="4764024"/>
            <a:ext cx="1706411" cy="749808"/>
          </a:xfrm>
          <a:prstGeom prst="rect">
            <a:avLst/>
          </a:prstGeom>
          <a:solidFill>
            <a:srgbClr val="0B1624"/>
          </a:solidFill>
          <a:ln w="635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3" name="TextBox 72"/>
          <p:cNvSpPr txBox="1"/>
          <p:nvPr/>
        </p:nvSpPr>
        <p:spPr>
          <a:xfrm>
            <a:off x="10007052" y="4764024"/>
            <a:ext cx="1560107" cy="749808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950" b="0">
                <a:solidFill>
                  <a:srgbClr val="A8B8CC"/>
                </a:solidFill>
                <a:latin typeface="맑은 고딕"/>
              </a:rPr>
              <a:t>□ —</a:t>
            </a:r>
          </a:p>
        </p:txBody>
      </p:sp>
      <p:sp>
        <p:nvSpPr>
          <p:cNvPr id="74" name="Rectangle 73"/>
          <p:cNvSpPr/>
          <p:nvPr/>
        </p:nvSpPr>
        <p:spPr>
          <a:xfrm>
            <a:off x="548640" y="5513832"/>
            <a:ext cx="2559616" cy="749808"/>
          </a:xfrm>
          <a:prstGeom prst="rect">
            <a:avLst/>
          </a:prstGeom>
          <a:solidFill>
            <a:srgbClr val="0F1A2C"/>
          </a:solidFill>
          <a:ln w="635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5" name="TextBox 74"/>
          <p:cNvSpPr txBox="1"/>
          <p:nvPr/>
        </p:nvSpPr>
        <p:spPr>
          <a:xfrm>
            <a:off x="621792" y="5513832"/>
            <a:ext cx="2413312" cy="749808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950" b="0">
                <a:solidFill>
                  <a:srgbClr val="A8B8CC"/>
                </a:solidFill>
                <a:latin typeface="맑은 고딕"/>
              </a:rPr>
              <a:t>Trigger</a:t>
            </a:r>
          </a:p>
        </p:txBody>
      </p:sp>
      <p:sp>
        <p:nvSpPr>
          <p:cNvPr id="76" name="Rectangle 75"/>
          <p:cNvSpPr/>
          <p:nvPr/>
        </p:nvSpPr>
        <p:spPr>
          <a:xfrm>
            <a:off x="3108256" y="5513832"/>
            <a:ext cx="1706411" cy="749808"/>
          </a:xfrm>
          <a:prstGeom prst="rect">
            <a:avLst/>
          </a:prstGeom>
          <a:solidFill>
            <a:srgbClr val="0F1A2C"/>
          </a:solidFill>
          <a:ln w="635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7" name="TextBox 76"/>
          <p:cNvSpPr txBox="1"/>
          <p:nvPr/>
        </p:nvSpPr>
        <p:spPr>
          <a:xfrm>
            <a:off x="3181408" y="5513832"/>
            <a:ext cx="1560107" cy="749808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950" b="0">
                <a:solidFill>
                  <a:srgbClr val="A8B8CC"/>
                </a:solidFill>
                <a:latin typeface="맑은 고딕"/>
              </a:rPr>
              <a:t>□ S08 Idx</a:t>
            </a:r>
          </a:p>
        </p:txBody>
      </p:sp>
      <p:sp>
        <p:nvSpPr>
          <p:cNvPr id="78" name="Rectangle 77"/>
          <p:cNvSpPr/>
          <p:nvPr/>
        </p:nvSpPr>
        <p:spPr>
          <a:xfrm>
            <a:off x="4814667" y="5513832"/>
            <a:ext cx="1706411" cy="749808"/>
          </a:xfrm>
          <a:prstGeom prst="rect">
            <a:avLst/>
          </a:prstGeom>
          <a:solidFill>
            <a:srgbClr val="0F1A2C"/>
          </a:solidFill>
          <a:ln w="635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9" name="TextBox 78"/>
          <p:cNvSpPr txBox="1"/>
          <p:nvPr/>
        </p:nvSpPr>
        <p:spPr>
          <a:xfrm>
            <a:off x="4887819" y="5513832"/>
            <a:ext cx="1560107" cy="749808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950" b="0">
                <a:solidFill>
                  <a:srgbClr val="A8B8CC"/>
                </a:solidFill>
                <a:latin typeface="맑은 고딕"/>
              </a:rPr>
              <a:t>□ —</a:t>
            </a:r>
          </a:p>
        </p:txBody>
      </p:sp>
      <p:sp>
        <p:nvSpPr>
          <p:cNvPr id="80" name="Rectangle 79"/>
          <p:cNvSpPr/>
          <p:nvPr/>
        </p:nvSpPr>
        <p:spPr>
          <a:xfrm>
            <a:off x="6521078" y="5513832"/>
            <a:ext cx="1706411" cy="749808"/>
          </a:xfrm>
          <a:prstGeom prst="rect">
            <a:avLst/>
          </a:prstGeom>
          <a:solidFill>
            <a:srgbClr val="0F1A2C"/>
          </a:solidFill>
          <a:ln w="635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1" name="TextBox 80"/>
          <p:cNvSpPr txBox="1"/>
          <p:nvPr/>
        </p:nvSpPr>
        <p:spPr>
          <a:xfrm>
            <a:off x="6594230" y="5513832"/>
            <a:ext cx="1560107" cy="749808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950" b="0">
                <a:solidFill>
                  <a:srgbClr val="A8B8CC"/>
                </a:solidFill>
                <a:latin typeface="맑은 고딕"/>
              </a:rPr>
              <a:t>□ S08 Timer</a:t>
            </a:r>
          </a:p>
        </p:txBody>
      </p:sp>
      <p:sp>
        <p:nvSpPr>
          <p:cNvPr id="82" name="Rectangle 81"/>
          <p:cNvSpPr/>
          <p:nvPr/>
        </p:nvSpPr>
        <p:spPr>
          <a:xfrm>
            <a:off x="8227489" y="5513832"/>
            <a:ext cx="1706411" cy="749808"/>
          </a:xfrm>
          <a:prstGeom prst="rect">
            <a:avLst/>
          </a:prstGeom>
          <a:solidFill>
            <a:srgbClr val="0F1A2C"/>
          </a:solidFill>
          <a:ln w="635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3" name="TextBox 82"/>
          <p:cNvSpPr txBox="1"/>
          <p:nvPr/>
        </p:nvSpPr>
        <p:spPr>
          <a:xfrm>
            <a:off x="8300641" y="5513832"/>
            <a:ext cx="1560107" cy="749808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950" b="0">
                <a:solidFill>
                  <a:srgbClr val="A8B8CC"/>
                </a:solidFill>
                <a:latin typeface="맑은 고딕"/>
              </a:rPr>
              <a:t>□ S11 Vis</a:t>
            </a:r>
          </a:p>
        </p:txBody>
      </p:sp>
      <p:sp>
        <p:nvSpPr>
          <p:cNvPr id="84" name="Rectangle 83"/>
          <p:cNvSpPr/>
          <p:nvPr/>
        </p:nvSpPr>
        <p:spPr>
          <a:xfrm>
            <a:off x="9933900" y="5513832"/>
            <a:ext cx="1706411" cy="749808"/>
          </a:xfrm>
          <a:prstGeom prst="rect">
            <a:avLst/>
          </a:prstGeom>
          <a:solidFill>
            <a:srgbClr val="0F1A2C"/>
          </a:solidFill>
          <a:ln w="635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5" name="TextBox 84"/>
          <p:cNvSpPr txBox="1"/>
          <p:nvPr/>
        </p:nvSpPr>
        <p:spPr>
          <a:xfrm>
            <a:off x="10007052" y="5513832"/>
            <a:ext cx="1560107" cy="749808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950" b="0">
                <a:solidFill>
                  <a:srgbClr val="A8B8CC"/>
                </a:solidFill>
                <a:latin typeface="맑은 고딕"/>
              </a:rPr>
              <a:t>□ —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B16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54864" cy="6858000"/>
          </a:xfrm>
          <a:prstGeom prst="rect">
            <a:avLst/>
          </a:prstGeom>
          <a:solidFill>
            <a:srgbClr val="F0C4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548640" y="411480"/>
            <a:ext cx="502920" cy="329184"/>
          </a:xfrm>
          <a:prstGeom prst="roundRect">
            <a:avLst>
              <a:gd name="adj" fmla="val 35000"/>
            </a:avLst>
          </a:prstGeom>
          <a:solidFill>
            <a:srgbClr val="F0C4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548640" y="411480"/>
            <a:ext cx="502920" cy="329184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ctr"/>
            <a:r>
              <a:rPr sz="1200" b="1">
                <a:solidFill>
                  <a:srgbClr val="000000"/>
                </a:solidFill>
                <a:latin typeface="맑은 고딕"/>
              </a:rPr>
              <a:t>T3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61288" y="411480"/>
            <a:ext cx="7315200" cy="329184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1400" b="1">
                <a:solidFill>
                  <a:srgbClr val="F0C456"/>
                </a:solidFill>
                <a:latin typeface="맑은 고딕"/>
              </a:rPr>
              <a:t>심화 · 마무리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515600" y="411480"/>
            <a:ext cx="1280160" cy="329184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r"/>
            <a:r>
              <a:rPr sz="1200" b="0">
                <a:solidFill>
                  <a:srgbClr val="A8B8CC"/>
                </a:solidFill>
                <a:latin typeface="맑은 고딕"/>
              </a:rPr>
              <a:t>94 / 95</a:t>
            </a:r>
          </a:p>
        </p:txBody>
      </p:sp>
      <p:cxnSp>
        <p:nvCxnSpPr>
          <p:cNvPr id="8" name="Connector 7"/>
          <p:cNvCxnSpPr/>
          <p:nvPr/>
        </p:nvCxnSpPr>
        <p:spPr>
          <a:xfrm>
            <a:off x="548640" y="841248"/>
            <a:ext cx="11091672" cy="0"/>
          </a:xfrm>
          <a:prstGeom prst="line">
            <a:avLst/>
          </a:prstGeom>
          <a:ln w="25400">
            <a:solidFill>
              <a:srgbClr val="F0C45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48640" y="960120"/>
            <a:ext cx="10972800" cy="64008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2800" b="1">
                <a:solidFill>
                  <a:srgbClr val="E6EDF5"/>
                </a:solidFill>
                <a:latin typeface="맑은 고딕"/>
              </a:rPr>
              <a:t>다음 학습 경로 — IDTA + DualsoftDev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8640" y="1627632"/>
            <a:ext cx="109728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0">
                <a:solidFill>
                  <a:srgbClr val="A8B8CC"/>
                </a:solidFill>
                <a:latin typeface="맑은 고딕"/>
              </a:rPr>
              <a:t>Ds2 Tutorial 이후 학습할 공식 IDTA Submodel 및 오픈소스 저장소</a:t>
            </a:r>
          </a:p>
        </p:txBody>
      </p:sp>
      <p:cxnSp>
        <p:nvCxnSpPr>
          <p:cNvPr id="11" name="Connector 10"/>
          <p:cNvCxnSpPr/>
          <p:nvPr/>
        </p:nvCxnSpPr>
        <p:spPr>
          <a:xfrm>
            <a:off x="548640" y="6355080"/>
            <a:ext cx="11091672" cy="0"/>
          </a:xfrm>
          <a:prstGeom prst="line">
            <a:avLst/>
          </a:prstGeom>
          <a:ln w="9525">
            <a:solidFill>
              <a:srgbClr val="2A457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48640" y="6446520"/>
            <a:ext cx="8229600" cy="3200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0">
                <a:solidFill>
                  <a:srgbClr val="6B7D96"/>
                </a:solidFill>
                <a:latin typeface="맑은 고딕"/>
              </a:rPr>
              <a:t>IDTA 02006 / 02011 / 02008 / 02018 + DualsoftDev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686800" y="6446520"/>
            <a:ext cx="3017520" cy="3200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r"/>
            <a:r>
              <a:rPr sz="1000" b="0">
                <a:solidFill>
                  <a:srgbClr val="F0C456"/>
                </a:solidFill>
                <a:latin typeface="맑은 고딕"/>
              </a:rPr>
              <a:t>Ds2 Tutorial · DualSoft 2026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48640" y="2103120"/>
            <a:ext cx="5431536" cy="4160520"/>
          </a:xfrm>
          <a:prstGeom prst="roundRect">
            <a:avLst>
              <a:gd name="adj" fmla="val 8000"/>
            </a:avLst>
          </a:prstGeom>
          <a:solidFill>
            <a:srgbClr val="0F1A2C"/>
          </a:solidFill>
          <a:ln w="1270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731520" y="2194560"/>
            <a:ext cx="5065776" cy="329184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1">
                <a:solidFill>
                  <a:srgbClr val="F0C456"/>
                </a:solidFill>
                <a:latin typeface="맑은 고딕"/>
              </a:rPr>
              <a:t>IDTA 공식 Submodel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31520" y="2578608"/>
            <a:ext cx="5065776" cy="3593592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IDTA 02006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Digital Nameplate — 자산 식별 표준</a:t>
            </a:r>
          </a:p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IDTA 02011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Time Series Data — 시계열 + SeqControl</a:t>
            </a:r>
          </a:p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IDTA 02008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Reliability — 신뢰성 및 안전</a:t>
            </a:r>
          </a:p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IDTA 02018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ControlComponentType — 제어 자산 분류</a:t>
            </a:r>
          </a:p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권장 학습 순서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02006 → 02011 → 02018 → 02008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6208776" y="2103120"/>
            <a:ext cx="5431536" cy="4160520"/>
          </a:xfrm>
          <a:prstGeom prst="roundRect">
            <a:avLst>
              <a:gd name="adj" fmla="val 8000"/>
            </a:avLst>
          </a:prstGeom>
          <a:solidFill>
            <a:srgbClr val="0F1A2C"/>
          </a:solidFill>
          <a:ln w="1270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" name="TextBox 17"/>
          <p:cNvSpPr txBox="1"/>
          <p:nvPr/>
        </p:nvSpPr>
        <p:spPr>
          <a:xfrm>
            <a:off x="6391656" y="2194560"/>
            <a:ext cx="5065776" cy="329184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1">
                <a:solidFill>
                  <a:srgbClr val="F0C456"/>
                </a:solidFill>
                <a:latin typeface="맑은 고딕"/>
              </a:rPr>
              <a:t>DualsoftDev 오픈소스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391656" y="2578608"/>
            <a:ext cx="5065776" cy="3593592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github.com/DualsoftDev/aas-semantics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CD 카탈로그 (라이브 사이트)</a:t>
            </a:r>
          </a:p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github.com/DualsoftDev/Ds2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Ds2 엔진 + 도구</a:t>
            </a:r>
          </a:p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Ds2 Promaker 에디터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Visual 모델링 도구</a:t>
            </a:r>
          </a:p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Tutorial Sample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20 시나리오 .ds2 파일 다운로드</a:t>
            </a:r>
          </a:p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Community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DualSoft 슬랙 · Issue 트래커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B16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54864" cy="6858000"/>
          </a:xfrm>
          <a:prstGeom prst="rect">
            <a:avLst/>
          </a:prstGeom>
          <a:solidFill>
            <a:srgbClr val="F0C4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548640" y="411480"/>
            <a:ext cx="502920" cy="329184"/>
          </a:xfrm>
          <a:prstGeom prst="roundRect">
            <a:avLst>
              <a:gd name="adj" fmla="val 35000"/>
            </a:avLst>
          </a:prstGeom>
          <a:solidFill>
            <a:srgbClr val="F0C4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548640" y="411480"/>
            <a:ext cx="502920" cy="329184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ctr"/>
            <a:r>
              <a:rPr sz="1200" b="1">
                <a:solidFill>
                  <a:srgbClr val="000000"/>
                </a:solidFill>
                <a:latin typeface="맑은 고딕"/>
              </a:rPr>
              <a:t>T3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61288" y="411480"/>
            <a:ext cx="7315200" cy="329184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1400" b="1">
                <a:solidFill>
                  <a:srgbClr val="F0C456"/>
                </a:solidFill>
                <a:latin typeface="맑은 고딕"/>
              </a:rPr>
              <a:t>심화 · 마무리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515600" y="411480"/>
            <a:ext cx="1280160" cy="329184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r"/>
            <a:r>
              <a:rPr sz="1200" b="0">
                <a:solidFill>
                  <a:srgbClr val="A8B8CC"/>
                </a:solidFill>
                <a:latin typeface="맑은 고딕"/>
              </a:rPr>
              <a:t>95 / 95</a:t>
            </a:r>
          </a:p>
        </p:txBody>
      </p:sp>
      <p:cxnSp>
        <p:nvCxnSpPr>
          <p:cNvPr id="8" name="Connector 7"/>
          <p:cNvCxnSpPr/>
          <p:nvPr/>
        </p:nvCxnSpPr>
        <p:spPr>
          <a:xfrm>
            <a:off x="548640" y="841248"/>
            <a:ext cx="11091672" cy="0"/>
          </a:xfrm>
          <a:prstGeom prst="line">
            <a:avLst/>
          </a:prstGeom>
          <a:ln w="25400">
            <a:solidFill>
              <a:srgbClr val="F0C45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48640" y="960120"/>
            <a:ext cx="10972800" cy="64008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2800" b="1">
                <a:solidFill>
                  <a:srgbClr val="E6EDF5"/>
                </a:solidFill>
                <a:latin typeface="맑은 고딕"/>
              </a:rPr>
              <a:t>수료 — Q&amp;A · 학습자 인증 · 통계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8640" y="1627632"/>
            <a:ext cx="109728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0">
                <a:solidFill>
                  <a:srgbClr val="A8B8CC"/>
                </a:solidFill>
                <a:latin typeface="맑은 고딕"/>
              </a:rPr>
              <a:t>Ds2 Sequence Modeling Tutorial 95 슬라이드 완료를 축하합니다</a:t>
            </a:r>
          </a:p>
        </p:txBody>
      </p:sp>
      <p:cxnSp>
        <p:nvCxnSpPr>
          <p:cNvPr id="11" name="Connector 10"/>
          <p:cNvCxnSpPr/>
          <p:nvPr/>
        </p:nvCxnSpPr>
        <p:spPr>
          <a:xfrm>
            <a:off x="548640" y="6355080"/>
            <a:ext cx="11091672" cy="0"/>
          </a:xfrm>
          <a:prstGeom prst="line">
            <a:avLst/>
          </a:prstGeom>
          <a:ln w="9525">
            <a:solidFill>
              <a:srgbClr val="2A457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48640" y="6446520"/>
            <a:ext cx="8229600" cy="3200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0">
                <a:solidFill>
                  <a:srgbClr val="6B7D96"/>
                </a:solidFill>
                <a:latin typeface="맑은 고딕"/>
              </a:rPr>
              <a:t>Final · DualSoft 2026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686800" y="6446520"/>
            <a:ext cx="3017520" cy="3200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r"/>
            <a:r>
              <a:rPr sz="1000" b="0">
                <a:solidFill>
                  <a:srgbClr val="F0C456"/>
                </a:solidFill>
                <a:latin typeface="맑은 고딕"/>
              </a:rPr>
              <a:t>Ds2 Tutorial · DualSoft 2026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48640" y="2103120"/>
            <a:ext cx="5431536" cy="4160520"/>
          </a:xfrm>
          <a:prstGeom prst="roundRect">
            <a:avLst>
              <a:gd name="adj" fmla="val 8000"/>
            </a:avLst>
          </a:prstGeom>
          <a:solidFill>
            <a:srgbClr val="0F1A2C"/>
          </a:solidFill>
          <a:ln w="1270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731520" y="2194560"/>
            <a:ext cx="5065776" cy="329184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1">
                <a:solidFill>
                  <a:srgbClr val="F0C456"/>
                </a:solidFill>
                <a:latin typeface="맑은 고딕"/>
              </a:rPr>
              <a:t>학습 통계 (Tier 1+2+3)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31520" y="2578608"/>
            <a:ext cx="5065776" cy="3593592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총 슬라이드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95 슬라이드 (T1: 20 + T2: 50 + T3: 25)</a:t>
            </a:r>
          </a:p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시나리오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20 산업 시나리오 (S01-S20)</a:t>
            </a:r>
          </a:p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핵심 엔티티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11 엔티티 (Project ~ Submodel)</a:t>
            </a:r>
          </a:p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ActionType × SensingType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5 × 6 = 30 케이스</a:t>
            </a:r>
          </a:p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핸드아웃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4 PDF (시나리오 / 용어 / 체크리스트 / IO 규약)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6208776" y="2103120"/>
            <a:ext cx="5431536" cy="4160520"/>
          </a:xfrm>
          <a:prstGeom prst="roundRect">
            <a:avLst>
              <a:gd name="adj" fmla="val 8000"/>
            </a:avLst>
          </a:prstGeom>
          <a:solidFill>
            <a:srgbClr val="0F1A2C"/>
          </a:solidFill>
          <a:ln w="1270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" name="TextBox 17"/>
          <p:cNvSpPr txBox="1"/>
          <p:nvPr/>
        </p:nvSpPr>
        <p:spPr>
          <a:xfrm>
            <a:off x="6391656" y="2194560"/>
            <a:ext cx="5065776" cy="329184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1">
                <a:solidFill>
                  <a:srgbClr val="F0C456"/>
                </a:solidFill>
                <a:latin typeface="맑은 고딕"/>
              </a:rPr>
              <a:t>다음 단계 + 인증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391656" y="2578608"/>
            <a:ext cx="5065776" cy="3593592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자가 진단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30 케이스 체크리스트 ≥ 25/30 통과</a:t>
            </a:r>
          </a:p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실습 인증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S01 + S05 + S12 자체 모델링 (3 시나리오)</a:t>
            </a:r>
          </a:p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Community Q&amp;A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DualSoft 슬랙 · #ds2-tutorial 채널</a:t>
            </a:r>
          </a:p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Advanced 학습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IDTA 02011 SeqControl · AAS Type 2</a:t>
            </a:r>
          </a:p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감사합니다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— DualSoft Education Team · 2026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B16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54864" cy="6858000"/>
          </a:xfrm>
          <a:prstGeom prst="rect">
            <a:avLst/>
          </a:prstGeom>
          <a:solidFill>
            <a:srgbClr val="F0C4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548640" y="411480"/>
            <a:ext cx="502920" cy="329184"/>
          </a:xfrm>
          <a:prstGeom prst="roundRect">
            <a:avLst>
              <a:gd name="adj" fmla="val 35000"/>
            </a:avLst>
          </a:prstGeom>
          <a:solidFill>
            <a:srgbClr val="F0C4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548640" y="411480"/>
            <a:ext cx="502920" cy="329184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ctr"/>
            <a:r>
              <a:rPr sz="1200" b="1">
                <a:solidFill>
                  <a:srgbClr val="000000"/>
                </a:solidFill>
                <a:latin typeface="맑은 고딕"/>
              </a:rPr>
              <a:t>T3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61288" y="411480"/>
            <a:ext cx="7315200" cy="329184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1400" b="1">
                <a:solidFill>
                  <a:srgbClr val="F0C456"/>
                </a:solidFill>
                <a:latin typeface="맑은 고딕"/>
              </a:rPr>
              <a:t>심화 · ActionType 5종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515600" y="411480"/>
            <a:ext cx="1280160" cy="329184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r"/>
            <a:r>
              <a:rPr sz="1200" b="0">
                <a:solidFill>
                  <a:srgbClr val="A8B8CC"/>
                </a:solidFill>
                <a:latin typeface="맑은 고딕"/>
              </a:rPr>
              <a:t>73 / 95</a:t>
            </a:r>
          </a:p>
        </p:txBody>
      </p:sp>
      <p:cxnSp>
        <p:nvCxnSpPr>
          <p:cNvPr id="8" name="Connector 7"/>
          <p:cNvCxnSpPr/>
          <p:nvPr/>
        </p:nvCxnSpPr>
        <p:spPr>
          <a:xfrm>
            <a:off x="548640" y="841248"/>
            <a:ext cx="11091672" cy="0"/>
          </a:xfrm>
          <a:prstGeom prst="line">
            <a:avLst/>
          </a:prstGeom>
          <a:ln w="25400">
            <a:solidFill>
              <a:srgbClr val="F0C45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48640" y="960120"/>
            <a:ext cx="10972800" cy="64008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2800" b="1">
                <a:solidFill>
                  <a:srgbClr val="E6EDF5"/>
                </a:solidFill>
                <a:latin typeface="맑은 고딕"/>
              </a:rPr>
              <a:t>ActionType: Normal — 명령 유지형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8640" y="1627632"/>
            <a:ext cx="109728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0">
                <a:solidFill>
                  <a:srgbClr val="A8B8CC"/>
                </a:solidFill>
                <a:latin typeface="맑은 고딕"/>
              </a:rPr>
              <a:t>명령 출력 OutTag 가 완료 센서 InTag 신호까지 유지 — 가장 표준 패턴</a:t>
            </a:r>
          </a:p>
        </p:txBody>
      </p:sp>
      <p:cxnSp>
        <p:nvCxnSpPr>
          <p:cNvPr id="11" name="Connector 10"/>
          <p:cNvCxnSpPr/>
          <p:nvPr/>
        </p:nvCxnSpPr>
        <p:spPr>
          <a:xfrm>
            <a:off x="548640" y="6355080"/>
            <a:ext cx="11091672" cy="0"/>
          </a:xfrm>
          <a:prstGeom prst="line">
            <a:avLst/>
          </a:prstGeom>
          <a:ln w="9525">
            <a:solidFill>
              <a:srgbClr val="2A457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48640" y="6446520"/>
            <a:ext cx="8229600" cy="3200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0">
                <a:solidFill>
                  <a:srgbClr val="6B7D96"/>
                </a:solidFill>
                <a:latin typeface="맑은 고딕"/>
              </a:rPr>
              <a:t>S01 Cylinder — AdvCmd 가 AdvOK 까지 유지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686800" y="6446520"/>
            <a:ext cx="3017520" cy="3200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r"/>
            <a:r>
              <a:rPr sz="1000" b="0">
                <a:solidFill>
                  <a:srgbClr val="F0C456"/>
                </a:solidFill>
                <a:latin typeface="맑은 고딕"/>
              </a:rPr>
              <a:t>Ds2 Tutorial · DualSoft 2026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48640" y="2103120"/>
            <a:ext cx="6563563" cy="4160520"/>
          </a:xfrm>
          <a:prstGeom prst="roundRect">
            <a:avLst>
              <a:gd name="adj" fmla="val 8000"/>
            </a:avLst>
          </a:prstGeom>
          <a:solidFill>
            <a:srgbClr val="0F1A2C"/>
          </a:solidFill>
          <a:ln w="1270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5" name="Picture 14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240280"/>
            <a:ext cx="6289243" cy="3886200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7295083" y="2103120"/>
            <a:ext cx="4345229" cy="4160520"/>
          </a:xfrm>
          <a:prstGeom prst="roundRect">
            <a:avLst>
              <a:gd name="adj" fmla="val 8000"/>
            </a:avLst>
          </a:prstGeom>
          <a:solidFill>
            <a:srgbClr val="0F1A2C"/>
          </a:solidFill>
          <a:ln w="1270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7477963" y="2194560"/>
            <a:ext cx="3979469" cy="329184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1">
                <a:solidFill>
                  <a:srgbClr val="F0C456"/>
                </a:solidFill>
                <a:latin typeface="맑은 고딕"/>
              </a:rPr>
              <a:t>Normal 동작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477963" y="2578608"/>
            <a:ext cx="3979469" cy="3593592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출력 패턴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OutTag = Cmd → 완료 시까지 유지</a:t>
            </a:r>
          </a:p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완료 조건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InTag = OK (InputSensor) 감지</a:t>
            </a:r>
          </a:p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S01 사례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Cyl1_AdvCmd ON 유지 → Cyl1_AdvOK 입력 시 OFF</a:t>
            </a:r>
          </a:p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적용 대상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복동 솔레노이드 · 일반 모터 · 클램프</a:t>
            </a:r>
          </a:p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v2 대응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SkipInputSensor=false 와 동일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B16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54864" cy="6858000"/>
          </a:xfrm>
          <a:prstGeom prst="rect">
            <a:avLst/>
          </a:prstGeom>
          <a:solidFill>
            <a:srgbClr val="F0C4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548640" y="411480"/>
            <a:ext cx="502920" cy="329184"/>
          </a:xfrm>
          <a:prstGeom prst="roundRect">
            <a:avLst>
              <a:gd name="adj" fmla="val 35000"/>
            </a:avLst>
          </a:prstGeom>
          <a:solidFill>
            <a:srgbClr val="F0C4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548640" y="411480"/>
            <a:ext cx="502920" cy="329184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ctr"/>
            <a:r>
              <a:rPr sz="1200" b="1">
                <a:solidFill>
                  <a:srgbClr val="000000"/>
                </a:solidFill>
                <a:latin typeface="맑은 고딕"/>
              </a:rPr>
              <a:t>T3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61288" y="411480"/>
            <a:ext cx="7315200" cy="329184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1400" b="1">
                <a:solidFill>
                  <a:srgbClr val="F0C456"/>
                </a:solidFill>
                <a:latin typeface="맑은 고딕"/>
              </a:rPr>
              <a:t>심화 · ActionType 5종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515600" y="411480"/>
            <a:ext cx="1280160" cy="329184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r"/>
            <a:r>
              <a:rPr sz="1200" b="0">
                <a:solidFill>
                  <a:srgbClr val="A8B8CC"/>
                </a:solidFill>
                <a:latin typeface="맑은 고딕"/>
              </a:rPr>
              <a:t>74 / 95</a:t>
            </a:r>
          </a:p>
        </p:txBody>
      </p:sp>
      <p:cxnSp>
        <p:nvCxnSpPr>
          <p:cNvPr id="8" name="Connector 7"/>
          <p:cNvCxnSpPr/>
          <p:nvPr/>
        </p:nvCxnSpPr>
        <p:spPr>
          <a:xfrm>
            <a:off x="548640" y="841248"/>
            <a:ext cx="11091672" cy="0"/>
          </a:xfrm>
          <a:prstGeom prst="line">
            <a:avLst/>
          </a:prstGeom>
          <a:ln w="25400">
            <a:solidFill>
              <a:srgbClr val="F0C45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48640" y="960120"/>
            <a:ext cx="10972800" cy="64008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2800" b="1">
                <a:solidFill>
                  <a:srgbClr val="E6EDF5"/>
                </a:solidFill>
                <a:latin typeface="맑은 고딕"/>
              </a:rPr>
              <a:t>ActionType: Push — 푸시버튼 (수동 누름)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8640" y="1627632"/>
            <a:ext cx="109728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0">
                <a:solidFill>
                  <a:srgbClr val="A8B8CC"/>
                </a:solidFill>
                <a:latin typeface="맑은 고딕"/>
              </a:rPr>
              <a:t>사용자가 누르는 동안만 ON — Operator 수동 조작 표준</a:t>
            </a:r>
          </a:p>
        </p:txBody>
      </p:sp>
      <p:cxnSp>
        <p:nvCxnSpPr>
          <p:cNvPr id="11" name="Connector 10"/>
          <p:cNvCxnSpPr/>
          <p:nvPr/>
        </p:nvCxnSpPr>
        <p:spPr>
          <a:xfrm>
            <a:off x="548640" y="6355080"/>
            <a:ext cx="11091672" cy="0"/>
          </a:xfrm>
          <a:prstGeom prst="line">
            <a:avLst/>
          </a:prstGeom>
          <a:ln w="9525">
            <a:solidFill>
              <a:srgbClr val="2A457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48640" y="6446520"/>
            <a:ext cx="8229600" cy="3200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0">
                <a:solidFill>
                  <a:srgbClr val="6B7D96"/>
                </a:solidFill>
                <a:latin typeface="맑은 고딕"/>
              </a:rPr>
              <a:t>S05 ButtonLamp — Start / Stop / EStop 버튼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686800" y="6446520"/>
            <a:ext cx="3017520" cy="3200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r"/>
            <a:r>
              <a:rPr sz="1000" b="0">
                <a:solidFill>
                  <a:srgbClr val="F0C456"/>
                </a:solidFill>
                <a:latin typeface="맑은 고딕"/>
              </a:rPr>
              <a:t>Ds2 Tutorial · DualSoft 2026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48640" y="2103120"/>
            <a:ext cx="6563563" cy="4160520"/>
          </a:xfrm>
          <a:prstGeom prst="roundRect">
            <a:avLst>
              <a:gd name="adj" fmla="val 8000"/>
            </a:avLst>
          </a:prstGeom>
          <a:solidFill>
            <a:srgbClr val="0F1A2C"/>
          </a:solidFill>
          <a:ln w="1270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5" name="Picture 14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240280"/>
            <a:ext cx="6289243" cy="3886200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7295083" y="2103120"/>
            <a:ext cx="4345229" cy="4160520"/>
          </a:xfrm>
          <a:prstGeom prst="roundRect">
            <a:avLst>
              <a:gd name="adj" fmla="val 8000"/>
            </a:avLst>
          </a:prstGeom>
          <a:solidFill>
            <a:srgbClr val="0F1A2C"/>
          </a:solidFill>
          <a:ln w="1270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7477963" y="2194560"/>
            <a:ext cx="3979469" cy="329184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1">
                <a:solidFill>
                  <a:srgbClr val="F0C456"/>
                </a:solidFill>
                <a:latin typeface="맑은 고딕"/>
              </a:rPr>
              <a:t>Push 동작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477963" y="2578608"/>
            <a:ext cx="3979469" cy="3593592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출력 패턴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사람이 물리적으로 누르는 동안만 ON</a:t>
            </a:r>
          </a:p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완료 조건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버튼 떼면 OFF — 명령 완료</a:t>
            </a:r>
          </a:p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S05 사례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Start 버튼 Momentary · Mushroom EStop 잠금</a:t>
            </a:r>
          </a:p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Latched 변형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EStop 은 누른 후 잠금 (수동 해제)</a:t>
            </a:r>
          </a:p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ActionType 직교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SensingType 와 무관 — InputSensor / Bypass 자유 조합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B16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54864" cy="6858000"/>
          </a:xfrm>
          <a:prstGeom prst="rect">
            <a:avLst/>
          </a:prstGeom>
          <a:solidFill>
            <a:srgbClr val="F0C4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548640" y="411480"/>
            <a:ext cx="502920" cy="329184"/>
          </a:xfrm>
          <a:prstGeom prst="roundRect">
            <a:avLst>
              <a:gd name="adj" fmla="val 35000"/>
            </a:avLst>
          </a:prstGeom>
          <a:solidFill>
            <a:srgbClr val="F0C4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548640" y="411480"/>
            <a:ext cx="502920" cy="329184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ctr"/>
            <a:r>
              <a:rPr sz="1200" b="1">
                <a:solidFill>
                  <a:srgbClr val="000000"/>
                </a:solidFill>
                <a:latin typeface="맑은 고딕"/>
              </a:rPr>
              <a:t>T3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61288" y="411480"/>
            <a:ext cx="7315200" cy="329184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1400" b="1">
                <a:solidFill>
                  <a:srgbClr val="F0C456"/>
                </a:solidFill>
                <a:latin typeface="맑은 고딕"/>
              </a:rPr>
              <a:t>심화 · ActionType 5종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515600" y="411480"/>
            <a:ext cx="1280160" cy="329184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r"/>
            <a:r>
              <a:rPr sz="1200" b="0">
                <a:solidFill>
                  <a:srgbClr val="A8B8CC"/>
                </a:solidFill>
                <a:latin typeface="맑은 고딕"/>
              </a:rPr>
              <a:t>75 / 95</a:t>
            </a:r>
          </a:p>
        </p:txBody>
      </p:sp>
      <p:cxnSp>
        <p:nvCxnSpPr>
          <p:cNvPr id="8" name="Connector 7"/>
          <p:cNvCxnSpPr/>
          <p:nvPr/>
        </p:nvCxnSpPr>
        <p:spPr>
          <a:xfrm>
            <a:off x="548640" y="841248"/>
            <a:ext cx="11091672" cy="0"/>
          </a:xfrm>
          <a:prstGeom prst="line">
            <a:avLst/>
          </a:prstGeom>
          <a:ln w="25400">
            <a:solidFill>
              <a:srgbClr val="F0C45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48640" y="960120"/>
            <a:ext cx="10972800" cy="64008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2800" b="1">
                <a:solidFill>
                  <a:srgbClr val="E6EDF5"/>
                </a:solidFill>
                <a:latin typeface="맑은 고딕"/>
              </a:rPr>
              <a:t>ActionType: Pulse — 짧은 펄스 (트리거)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8640" y="1627632"/>
            <a:ext cx="109728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0">
                <a:solidFill>
                  <a:srgbClr val="A8B8CC"/>
                </a:solidFill>
                <a:latin typeface="맑은 고딕"/>
              </a:rPr>
              <a:t>정해진 시간만 ON (수십 ms ~ 수백 ms) — 트리거 전송용</a:t>
            </a:r>
          </a:p>
        </p:txBody>
      </p:sp>
      <p:cxnSp>
        <p:nvCxnSpPr>
          <p:cNvPr id="11" name="Connector 10"/>
          <p:cNvCxnSpPr/>
          <p:nvPr/>
        </p:nvCxnSpPr>
        <p:spPr>
          <a:xfrm>
            <a:off x="548640" y="6355080"/>
            <a:ext cx="11091672" cy="0"/>
          </a:xfrm>
          <a:prstGeom prst="line">
            <a:avLst/>
          </a:prstGeom>
          <a:ln w="9525">
            <a:solidFill>
              <a:srgbClr val="2A457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48640" y="6446520"/>
            <a:ext cx="8229600" cy="3200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0">
                <a:solidFill>
                  <a:srgbClr val="6B7D96"/>
                </a:solidFill>
                <a:latin typeface="맑은 고딕"/>
              </a:rPr>
              <a:t>S13 LaserMarking — 마킹 펄스 트리거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686800" y="6446520"/>
            <a:ext cx="3017520" cy="3200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r"/>
            <a:r>
              <a:rPr sz="1000" b="0">
                <a:solidFill>
                  <a:srgbClr val="F0C456"/>
                </a:solidFill>
                <a:latin typeface="맑은 고딕"/>
              </a:rPr>
              <a:t>Ds2 Tutorial · DualSoft 2026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48640" y="2103120"/>
            <a:ext cx="6563563" cy="4160520"/>
          </a:xfrm>
          <a:prstGeom prst="roundRect">
            <a:avLst>
              <a:gd name="adj" fmla="val 8000"/>
            </a:avLst>
          </a:prstGeom>
          <a:solidFill>
            <a:srgbClr val="0F1A2C"/>
          </a:solidFill>
          <a:ln w="1270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5" name="Picture 14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240280"/>
            <a:ext cx="6289243" cy="3886200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7295083" y="2103120"/>
            <a:ext cx="4345229" cy="4160520"/>
          </a:xfrm>
          <a:prstGeom prst="roundRect">
            <a:avLst>
              <a:gd name="adj" fmla="val 8000"/>
            </a:avLst>
          </a:prstGeom>
          <a:solidFill>
            <a:srgbClr val="0F1A2C"/>
          </a:solidFill>
          <a:ln w="1270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7477963" y="2194560"/>
            <a:ext cx="3979469" cy="329184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1">
                <a:solidFill>
                  <a:srgbClr val="F0C456"/>
                </a:solidFill>
                <a:latin typeface="맑은 고딕"/>
              </a:rPr>
              <a:t>Pulse 동작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477963" y="2578608"/>
            <a:ext cx="3979469" cy="3593592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출력 패턴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지정된 시간 (예: 50ms) 만 ON 후 자동 OFF</a:t>
            </a:r>
          </a:p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완료 조건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Pulse Time 경과 시 자동 완료</a:t>
            </a:r>
          </a:p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S13 사례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Encoder edge → Laser fire pulse 50ms</a:t>
            </a:r>
          </a:p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적용 대상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레이저 · 솔레노이드 유압 · 통신 트리거</a:t>
            </a:r>
          </a:p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주의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Duration &lt; 50ms 인 Pulse 는 PLC scan 보장 필요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B16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54864" cy="6858000"/>
          </a:xfrm>
          <a:prstGeom prst="rect">
            <a:avLst/>
          </a:prstGeom>
          <a:solidFill>
            <a:srgbClr val="F0C4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548640" y="411480"/>
            <a:ext cx="502920" cy="329184"/>
          </a:xfrm>
          <a:prstGeom prst="roundRect">
            <a:avLst>
              <a:gd name="adj" fmla="val 35000"/>
            </a:avLst>
          </a:prstGeom>
          <a:solidFill>
            <a:srgbClr val="F0C4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548640" y="411480"/>
            <a:ext cx="502920" cy="329184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ctr"/>
            <a:r>
              <a:rPr sz="1200" b="1">
                <a:solidFill>
                  <a:srgbClr val="000000"/>
                </a:solidFill>
                <a:latin typeface="맑은 고딕"/>
              </a:rPr>
              <a:t>T3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61288" y="411480"/>
            <a:ext cx="7315200" cy="329184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1400" b="1">
                <a:solidFill>
                  <a:srgbClr val="F0C456"/>
                </a:solidFill>
                <a:latin typeface="맑은 고딕"/>
              </a:rPr>
              <a:t>심화 · ActionType 5종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515600" y="411480"/>
            <a:ext cx="1280160" cy="329184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r"/>
            <a:r>
              <a:rPr sz="1200" b="0">
                <a:solidFill>
                  <a:srgbClr val="A8B8CC"/>
                </a:solidFill>
                <a:latin typeface="맑은 고딕"/>
              </a:rPr>
              <a:t>76 / 95</a:t>
            </a:r>
          </a:p>
        </p:txBody>
      </p:sp>
      <p:cxnSp>
        <p:nvCxnSpPr>
          <p:cNvPr id="8" name="Connector 7"/>
          <p:cNvCxnSpPr/>
          <p:nvPr/>
        </p:nvCxnSpPr>
        <p:spPr>
          <a:xfrm>
            <a:off x="548640" y="841248"/>
            <a:ext cx="11091672" cy="0"/>
          </a:xfrm>
          <a:prstGeom prst="line">
            <a:avLst/>
          </a:prstGeom>
          <a:ln w="25400">
            <a:solidFill>
              <a:srgbClr val="F0C45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48640" y="960120"/>
            <a:ext cx="10972800" cy="64008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2800" b="1">
                <a:solidFill>
                  <a:srgbClr val="E6EDF5"/>
                </a:solidFill>
                <a:latin typeface="맑은 고딕"/>
              </a:rPr>
              <a:t>ActionType: Continuous · Trigger — 연속 / 사이클 시작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8640" y="1627632"/>
            <a:ext cx="109728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0">
                <a:solidFill>
                  <a:srgbClr val="A8B8CC"/>
                </a:solidFill>
                <a:latin typeface="맑은 고딕"/>
              </a:rPr>
              <a:t>Continuous = 외부 정지까지 계속 · Trigger = 1 scan 펄스로 사이클 시작</a:t>
            </a:r>
          </a:p>
        </p:txBody>
      </p:sp>
      <p:cxnSp>
        <p:nvCxnSpPr>
          <p:cNvPr id="11" name="Connector 10"/>
          <p:cNvCxnSpPr/>
          <p:nvPr/>
        </p:nvCxnSpPr>
        <p:spPr>
          <a:xfrm>
            <a:off x="548640" y="6355080"/>
            <a:ext cx="11091672" cy="0"/>
          </a:xfrm>
          <a:prstGeom prst="line">
            <a:avLst/>
          </a:prstGeom>
          <a:ln w="9525">
            <a:solidFill>
              <a:srgbClr val="2A457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48640" y="6446520"/>
            <a:ext cx="8229600" cy="3200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0">
                <a:solidFill>
                  <a:srgbClr val="6B7D96"/>
                </a:solidFill>
                <a:latin typeface="맑은 고딕"/>
              </a:rPr>
              <a:t>S14 AGV Continuous · S08 IndexerLine Trigger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686800" y="6446520"/>
            <a:ext cx="3017520" cy="3200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r"/>
            <a:r>
              <a:rPr sz="1000" b="0">
                <a:solidFill>
                  <a:srgbClr val="F0C456"/>
                </a:solidFill>
                <a:latin typeface="맑은 고딕"/>
              </a:rPr>
              <a:t>Ds2 Tutorial · DualSoft 2026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48640" y="2103120"/>
            <a:ext cx="5431536" cy="4160520"/>
          </a:xfrm>
          <a:prstGeom prst="roundRect">
            <a:avLst>
              <a:gd name="adj" fmla="val 8000"/>
            </a:avLst>
          </a:prstGeom>
          <a:solidFill>
            <a:srgbClr val="0F1A2C"/>
          </a:solidFill>
          <a:ln w="1270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731520" y="2194560"/>
            <a:ext cx="5065776" cy="329184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1">
                <a:solidFill>
                  <a:srgbClr val="F0C456"/>
                </a:solidFill>
                <a:latin typeface="맑은 고딕"/>
              </a:rPr>
              <a:t>Continuous (S14 AGVDocking)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31520" y="2578608"/>
            <a:ext cx="5065776" cy="3593592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출력 패턴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외부 Stop 또는 도착 신호까지 계속 ON</a:t>
            </a:r>
          </a:p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완료 조건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Dock Sensor 감지 또는 Timeout</a:t>
            </a:r>
          </a:p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S14 사례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AGV.Drive() — Dock 도달까지 계속 주행</a:t>
            </a:r>
          </a:p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적용 대상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AGV · 컨베이어 · 펌프 · 팬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6208776" y="2103120"/>
            <a:ext cx="5431536" cy="4160520"/>
          </a:xfrm>
          <a:prstGeom prst="roundRect">
            <a:avLst>
              <a:gd name="adj" fmla="val 8000"/>
            </a:avLst>
          </a:prstGeom>
          <a:solidFill>
            <a:srgbClr val="0F1A2C"/>
          </a:solidFill>
          <a:ln w="1270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" name="TextBox 17"/>
          <p:cNvSpPr txBox="1"/>
          <p:nvPr/>
        </p:nvSpPr>
        <p:spPr>
          <a:xfrm>
            <a:off x="6391656" y="2194560"/>
            <a:ext cx="5065776" cy="329184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1">
                <a:solidFill>
                  <a:srgbClr val="F0C456"/>
                </a:solidFill>
                <a:latin typeface="맑은 고딕"/>
              </a:rPr>
              <a:t>Trigger (S08 IndexerLine)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391656" y="2578608"/>
            <a:ext cx="5065776" cy="3593592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출력 패턴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1 PLC scan (10-20ms) 만 ON 후 OFF</a:t>
            </a:r>
          </a:p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완료 조건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Trigger 송출 즉시 완료 — 비차단</a:t>
            </a:r>
          </a:p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S08 사례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Idx.StepTrig — 다음 station 으로 회전 트리거</a:t>
            </a:r>
          </a:p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Pulse 와 차이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Pulse 는 Duration 지정 · Trigger 는 1 scan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B16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54864" cy="6858000"/>
          </a:xfrm>
          <a:prstGeom prst="rect">
            <a:avLst/>
          </a:prstGeom>
          <a:solidFill>
            <a:srgbClr val="F0C4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548640" y="411480"/>
            <a:ext cx="502920" cy="329184"/>
          </a:xfrm>
          <a:prstGeom prst="roundRect">
            <a:avLst>
              <a:gd name="adj" fmla="val 35000"/>
            </a:avLst>
          </a:prstGeom>
          <a:solidFill>
            <a:srgbClr val="F0C4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548640" y="411480"/>
            <a:ext cx="502920" cy="329184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ctr"/>
            <a:r>
              <a:rPr sz="1200" b="1">
                <a:solidFill>
                  <a:srgbClr val="000000"/>
                </a:solidFill>
                <a:latin typeface="맑은 고딕"/>
              </a:rPr>
              <a:t>T3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61288" y="411480"/>
            <a:ext cx="7315200" cy="329184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1400" b="1">
                <a:solidFill>
                  <a:srgbClr val="F0C456"/>
                </a:solidFill>
                <a:latin typeface="맑은 고딕"/>
              </a:rPr>
              <a:t>심화 · SensingType 6종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515600" y="411480"/>
            <a:ext cx="1280160" cy="329184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r"/>
            <a:r>
              <a:rPr sz="1200" b="0">
                <a:solidFill>
                  <a:srgbClr val="A8B8CC"/>
                </a:solidFill>
                <a:latin typeface="맑은 고딕"/>
              </a:rPr>
              <a:t>77 / 95</a:t>
            </a:r>
          </a:p>
        </p:txBody>
      </p:sp>
      <p:cxnSp>
        <p:nvCxnSpPr>
          <p:cNvPr id="8" name="Connector 7"/>
          <p:cNvCxnSpPr/>
          <p:nvPr/>
        </p:nvCxnSpPr>
        <p:spPr>
          <a:xfrm>
            <a:off x="548640" y="841248"/>
            <a:ext cx="11091672" cy="0"/>
          </a:xfrm>
          <a:prstGeom prst="line">
            <a:avLst/>
          </a:prstGeom>
          <a:ln w="25400">
            <a:solidFill>
              <a:srgbClr val="F0C45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48640" y="960120"/>
            <a:ext cx="10972800" cy="64008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2800" b="1">
                <a:solidFill>
                  <a:srgbClr val="E6EDF5"/>
                </a:solidFill>
                <a:latin typeface="맑은 고딕"/>
              </a:rPr>
              <a:t>SensingType: InputSensor — 표준 완료 센서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8640" y="1627632"/>
            <a:ext cx="109728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0">
                <a:solidFill>
                  <a:srgbClr val="A8B8CC"/>
                </a:solidFill>
                <a:latin typeface="맑은 고딕"/>
              </a:rPr>
              <a:t>물리 센서 InTag 가 ON 되면 완료 — 가장 일반적인 완료 판정</a:t>
            </a:r>
          </a:p>
        </p:txBody>
      </p:sp>
      <p:cxnSp>
        <p:nvCxnSpPr>
          <p:cNvPr id="11" name="Connector 10"/>
          <p:cNvCxnSpPr/>
          <p:nvPr/>
        </p:nvCxnSpPr>
        <p:spPr>
          <a:xfrm>
            <a:off x="548640" y="6355080"/>
            <a:ext cx="11091672" cy="0"/>
          </a:xfrm>
          <a:prstGeom prst="line">
            <a:avLst/>
          </a:prstGeom>
          <a:ln w="9525">
            <a:solidFill>
              <a:srgbClr val="2A457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48640" y="6446520"/>
            <a:ext cx="8229600" cy="3200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0">
                <a:solidFill>
                  <a:srgbClr val="6B7D96"/>
                </a:solidFill>
                <a:latin typeface="맑은 고딕"/>
              </a:rPr>
              <a:t>S01 Cylinder — AdvOK / RetOK 리미트 스위치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686800" y="6446520"/>
            <a:ext cx="3017520" cy="3200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r"/>
            <a:r>
              <a:rPr sz="1000" b="0">
                <a:solidFill>
                  <a:srgbClr val="F0C456"/>
                </a:solidFill>
                <a:latin typeface="맑은 고딕"/>
              </a:rPr>
              <a:t>Ds2 Tutorial · DualSoft 2026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48640" y="2103120"/>
            <a:ext cx="6563563" cy="4160520"/>
          </a:xfrm>
          <a:prstGeom prst="roundRect">
            <a:avLst>
              <a:gd name="adj" fmla="val 8000"/>
            </a:avLst>
          </a:prstGeom>
          <a:solidFill>
            <a:srgbClr val="0F1A2C"/>
          </a:solidFill>
          <a:ln w="1270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5" name="Picture 14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240280"/>
            <a:ext cx="6289243" cy="3886200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7295083" y="2103120"/>
            <a:ext cx="4345229" cy="4160520"/>
          </a:xfrm>
          <a:prstGeom prst="roundRect">
            <a:avLst>
              <a:gd name="adj" fmla="val 8000"/>
            </a:avLst>
          </a:prstGeom>
          <a:solidFill>
            <a:srgbClr val="0F1A2C"/>
          </a:solidFill>
          <a:ln w="1270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7477963" y="2194560"/>
            <a:ext cx="3979469" cy="329184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1">
                <a:solidFill>
                  <a:srgbClr val="F0C456"/>
                </a:solidFill>
                <a:latin typeface="맑은 고딕"/>
              </a:rPr>
              <a:t>InputSensor 동작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477963" y="2578608"/>
            <a:ext cx="3979469" cy="3593592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완료 판정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InTag (예: AdvOK) = TRUE 감지 즉시 완료</a:t>
            </a:r>
          </a:p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S01 사례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Cyl1_AdvOK %IX0.0.0.0 ON → Adv() 완료</a:t>
            </a:r>
          </a:p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적용 대상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리미트 스위치 · 광센서 · 근접센서</a:t>
            </a:r>
          </a:p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Debounce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선택적으로 Debounce(ms) 추가 가능</a:t>
            </a:r>
          </a:p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v2 대응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SkipInputSensor=false 와 100% 동일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B16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54864" cy="6858000"/>
          </a:xfrm>
          <a:prstGeom prst="rect">
            <a:avLst/>
          </a:prstGeom>
          <a:solidFill>
            <a:srgbClr val="F0C4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548640" y="411480"/>
            <a:ext cx="502920" cy="329184"/>
          </a:xfrm>
          <a:prstGeom prst="roundRect">
            <a:avLst>
              <a:gd name="adj" fmla="val 35000"/>
            </a:avLst>
          </a:prstGeom>
          <a:solidFill>
            <a:srgbClr val="F0C4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548640" y="411480"/>
            <a:ext cx="502920" cy="329184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ctr"/>
            <a:r>
              <a:rPr sz="1200" b="1">
                <a:solidFill>
                  <a:srgbClr val="000000"/>
                </a:solidFill>
                <a:latin typeface="맑은 고딕"/>
              </a:rPr>
              <a:t>T3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61288" y="411480"/>
            <a:ext cx="7315200" cy="329184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1400" b="1">
                <a:solidFill>
                  <a:srgbClr val="F0C456"/>
                </a:solidFill>
                <a:latin typeface="맑은 고딕"/>
              </a:rPr>
              <a:t>심화 · SensingType 6종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515600" y="411480"/>
            <a:ext cx="1280160" cy="329184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r"/>
            <a:r>
              <a:rPr sz="1200" b="0">
                <a:solidFill>
                  <a:srgbClr val="A8B8CC"/>
                </a:solidFill>
                <a:latin typeface="맑은 고딕"/>
              </a:rPr>
              <a:t>78 / 95</a:t>
            </a:r>
          </a:p>
        </p:txBody>
      </p:sp>
      <p:cxnSp>
        <p:nvCxnSpPr>
          <p:cNvPr id="8" name="Connector 7"/>
          <p:cNvCxnSpPr/>
          <p:nvPr/>
        </p:nvCxnSpPr>
        <p:spPr>
          <a:xfrm>
            <a:off x="548640" y="841248"/>
            <a:ext cx="11091672" cy="0"/>
          </a:xfrm>
          <a:prstGeom prst="line">
            <a:avLst/>
          </a:prstGeom>
          <a:ln w="25400">
            <a:solidFill>
              <a:srgbClr val="F0C45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48640" y="960120"/>
            <a:ext cx="10972800" cy="64008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2800" b="1">
                <a:solidFill>
                  <a:srgbClr val="E6EDF5"/>
                </a:solidFill>
                <a:latin typeface="맑은 고딕"/>
              </a:rPr>
              <a:t>SensingType: Bypass — 가상 액추에이터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8640" y="1627632"/>
            <a:ext cx="109728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0">
                <a:solidFill>
                  <a:srgbClr val="A8B8CC"/>
                </a:solidFill>
                <a:latin typeface="맑은 고딕"/>
              </a:rPr>
              <a:t>센서 없이 Work.Duration 경과 시 완료 인정 — 가상/수동/시뮬레이션</a:t>
            </a:r>
          </a:p>
        </p:txBody>
      </p:sp>
      <p:cxnSp>
        <p:nvCxnSpPr>
          <p:cNvPr id="11" name="Connector 10"/>
          <p:cNvCxnSpPr/>
          <p:nvPr/>
        </p:nvCxnSpPr>
        <p:spPr>
          <a:xfrm>
            <a:off x="548640" y="6355080"/>
            <a:ext cx="11091672" cy="0"/>
          </a:xfrm>
          <a:prstGeom prst="line">
            <a:avLst/>
          </a:prstGeom>
          <a:ln w="9525">
            <a:solidFill>
              <a:srgbClr val="2A457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48640" y="6446520"/>
            <a:ext cx="8229600" cy="3200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0">
                <a:solidFill>
                  <a:srgbClr val="6B7D96"/>
                </a:solidFill>
                <a:latin typeface="맑은 고딕"/>
              </a:rPr>
              <a:t>S15 SafetyHMI — Manual mode 가상 완료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686800" y="6446520"/>
            <a:ext cx="3017520" cy="3200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r"/>
            <a:r>
              <a:rPr sz="1000" b="0">
                <a:solidFill>
                  <a:srgbClr val="F0C456"/>
                </a:solidFill>
                <a:latin typeface="맑은 고딕"/>
              </a:rPr>
              <a:t>Ds2 Tutorial · DualSoft 2026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48640" y="2103120"/>
            <a:ext cx="6563563" cy="4160520"/>
          </a:xfrm>
          <a:prstGeom prst="roundRect">
            <a:avLst>
              <a:gd name="adj" fmla="val 8000"/>
            </a:avLst>
          </a:prstGeom>
          <a:solidFill>
            <a:srgbClr val="0F1A2C"/>
          </a:solidFill>
          <a:ln w="1270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5" name="Picture 14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240280"/>
            <a:ext cx="6289243" cy="3886200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7295083" y="2103120"/>
            <a:ext cx="4345229" cy="4160520"/>
          </a:xfrm>
          <a:prstGeom prst="roundRect">
            <a:avLst>
              <a:gd name="adj" fmla="val 8000"/>
            </a:avLst>
          </a:prstGeom>
          <a:solidFill>
            <a:srgbClr val="0F1A2C"/>
          </a:solidFill>
          <a:ln w="1270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7477963" y="2194560"/>
            <a:ext cx="3979469" cy="329184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1">
                <a:solidFill>
                  <a:srgbClr val="F0C456"/>
                </a:solidFill>
                <a:latin typeface="맑은 고딕"/>
              </a:rPr>
              <a:t>Bypass 동작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477963" y="2578608"/>
            <a:ext cx="3979469" cy="3593592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완료 판정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Work.Duration 경과 즉시 완료 — InTag 무시</a:t>
            </a:r>
          </a:p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S15 사례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Manual mode 일 때 모든 Action 가상 완료</a:t>
            </a:r>
          </a:p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적용 대상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수동 작업 · 시뮬레이션 · 센서 미설치 자산</a:t>
            </a:r>
          </a:p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v2 대응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SkipInputSensor=true 와 동일</a:t>
            </a:r>
          </a:p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권장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Commissioning / 디버깅 단계에서 임시 사용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B16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54864" cy="6858000"/>
          </a:xfrm>
          <a:prstGeom prst="rect">
            <a:avLst/>
          </a:prstGeom>
          <a:solidFill>
            <a:srgbClr val="F0C4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548640" y="411480"/>
            <a:ext cx="502920" cy="329184"/>
          </a:xfrm>
          <a:prstGeom prst="roundRect">
            <a:avLst>
              <a:gd name="adj" fmla="val 35000"/>
            </a:avLst>
          </a:prstGeom>
          <a:solidFill>
            <a:srgbClr val="F0C4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548640" y="411480"/>
            <a:ext cx="502920" cy="329184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ctr"/>
            <a:r>
              <a:rPr sz="1200" b="1">
                <a:solidFill>
                  <a:srgbClr val="000000"/>
                </a:solidFill>
                <a:latin typeface="맑은 고딕"/>
              </a:rPr>
              <a:t>T3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61288" y="411480"/>
            <a:ext cx="7315200" cy="329184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1400" b="1">
                <a:solidFill>
                  <a:srgbClr val="F0C456"/>
                </a:solidFill>
                <a:latin typeface="맑은 고딕"/>
              </a:rPr>
              <a:t>심화 · SensingType 6종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515600" y="411480"/>
            <a:ext cx="1280160" cy="329184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r"/>
            <a:r>
              <a:rPr sz="1200" b="0">
                <a:solidFill>
                  <a:srgbClr val="A8B8CC"/>
                </a:solidFill>
                <a:latin typeface="맑은 고딕"/>
              </a:rPr>
              <a:t>79 / 95</a:t>
            </a:r>
          </a:p>
        </p:txBody>
      </p:sp>
      <p:cxnSp>
        <p:nvCxnSpPr>
          <p:cNvPr id="8" name="Connector 7"/>
          <p:cNvCxnSpPr/>
          <p:nvPr/>
        </p:nvCxnSpPr>
        <p:spPr>
          <a:xfrm>
            <a:off x="548640" y="841248"/>
            <a:ext cx="11091672" cy="0"/>
          </a:xfrm>
          <a:prstGeom prst="line">
            <a:avLst/>
          </a:prstGeom>
          <a:ln w="25400">
            <a:solidFill>
              <a:srgbClr val="F0C45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48640" y="960120"/>
            <a:ext cx="10972800" cy="64008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2800" b="1">
                <a:solidFill>
                  <a:srgbClr val="E6EDF5"/>
                </a:solidFill>
                <a:latin typeface="맑은 고딕"/>
              </a:rPr>
              <a:t>SensingType: Timeout — 시간 기준 완료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8640" y="1627632"/>
            <a:ext cx="109728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0">
                <a:solidFill>
                  <a:srgbClr val="A8B8CC"/>
                </a:solidFill>
                <a:latin typeface="맑은 고딕"/>
              </a:rPr>
              <a:t>지정 시간 경과 시 자동 완료 — 시간 기반 작업 표준</a:t>
            </a:r>
          </a:p>
        </p:txBody>
      </p:sp>
      <p:cxnSp>
        <p:nvCxnSpPr>
          <p:cNvPr id="11" name="Connector 10"/>
          <p:cNvCxnSpPr/>
          <p:nvPr/>
        </p:nvCxnSpPr>
        <p:spPr>
          <a:xfrm>
            <a:off x="548640" y="6355080"/>
            <a:ext cx="11091672" cy="0"/>
          </a:xfrm>
          <a:prstGeom prst="line">
            <a:avLst/>
          </a:prstGeom>
          <a:ln w="9525">
            <a:solidFill>
              <a:srgbClr val="2A457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48640" y="6446520"/>
            <a:ext cx="8229600" cy="3200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0">
                <a:solidFill>
                  <a:srgbClr val="6B7D96"/>
                </a:solidFill>
                <a:latin typeface="맑은 고딕"/>
              </a:rPr>
              <a:t>S20 LeakTest — 가압 후 10초 hold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686800" y="6446520"/>
            <a:ext cx="3017520" cy="3200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r"/>
            <a:r>
              <a:rPr sz="1000" b="0">
                <a:solidFill>
                  <a:srgbClr val="F0C456"/>
                </a:solidFill>
                <a:latin typeface="맑은 고딕"/>
              </a:rPr>
              <a:t>Ds2 Tutorial · DualSoft 2026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48640" y="2103120"/>
            <a:ext cx="6563563" cy="4160520"/>
          </a:xfrm>
          <a:prstGeom prst="roundRect">
            <a:avLst>
              <a:gd name="adj" fmla="val 8000"/>
            </a:avLst>
          </a:prstGeom>
          <a:solidFill>
            <a:srgbClr val="0F1A2C"/>
          </a:solidFill>
          <a:ln w="1270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5" name="Picture 14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240280"/>
            <a:ext cx="6289243" cy="3886200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7295083" y="2103120"/>
            <a:ext cx="4345229" cy="4160520"/>
          </a:xfrm>
          <a:prstGeom prst="roundRect">
            <a:avLst>
              <a:gd name="adj" fmla="val 8000"/>
            </a:avLst>
          </a:prstGeom>
          <a:solidFill>
            <a:srgbClr val="0F1A2C"/>
          </a:solidFill>
          <a:ln w="1270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7477963" y="2194560"/>
            <a:ext cx="3979469" cy="329184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1">
                <a:solidFill>
                  <a:srgbClr val="F0C456"/>
                </a:solidFill>
                <a:latin typeface="맑은 고딕"/>
              </a:rPr>
              <a:t>Timeout 동작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477963" y="2578608"/>
            <a:ext cx="3979469" cy="3593592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완료 판정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Action 시작 후 Timeout(ms) 경과 시 완료</a:t>
            </a:r>
          </a:p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S20 사례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LeakTest hold_time = 10000ms — 10초 대기 후 측정</a:t>
            </a:r>
          </a:p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적용 대상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Cure 시간 · Drying · 압력 유지 · 가열</a:t>
            </a:r>
          </a:p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v2 대응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Call.Timeout 옵션이 SensingType 으로 흡수</a:t>
            </a:r>
          </a:p>
          <a:p>
            <a:pPr algn="l"/>
            <a:r>
              <a:rPr sz="1100" b="1">
                <a:solidFill>
                  <a:srgbClr val="E6EDF5"/>
                </a:solidFill>
                <a:latin typeface="맑은 고딕"/>
              </a:rPr>
              <a:t>• 주의</a:t>
            </a:r>
          </a:p>
          <a:p>
            <a:pPr algn="l"/>
            <a:r>
              <a:rPr sz="1000" b="0">
                <a:solidFill>
                  <a:srgbClr val="A8B8CC"/>
                </a:solidFill>
                <a:latin typeface="맑은 고딕"/>
              </a:rPr>
              <a:t>   Timeout 후 추가 검증 필요 시 Custom 사용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