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6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365760"/>
            <a:ext cx="502920" cy="384048"/>
          </a:xfrm>
          <a:prstGeom prst="roundRect">
            <a:avLst/>
          </a:prstGeom>
          <a:solidFill>
            <a:srgbClr val="F0C4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502920" cy="384048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/>
            <a:r>
              <a:rPr sz="1600" b="1">
                <a:solidFill>
                  <a:srgbClr val="0B1624"/>
                </a:solidFill>
                <a:latin typeface="Malgun Gothic"/>
              </a:rPr>
              <a:t>T1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365760"/>
            <a:ext cx="4572000" cy="384048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/>
            <a:r>
              <a:rPr sz="1800" b="1">
                <a:solidFill>
                  <a:srgbClr val="F0C456"/>
                </a:solidFill>
                <a:latin typeface="Malgun Gothic"/>
              </a:rPr>
              <a:t>입문 · 첫 모델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365760"/>
            <a:ext cx="1371600" cy="384048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r"/>
            <a:r>
              <a:rPr sz="1400" b="0">
                <a:solidFill>
                  <a:srgbClr val="6B7D96"/>
                </a:solidFill>
                <a:latin typeface="Malgun Gothic"/>
              </a:rPr>
              <a:t>5 / 95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841248"/>
            <a:ext cx="11091672" cy="25400"/>
          </a:xfrm>
          <a:prstGeom prst="rect">
            <a:avLst/>
          </a:prstGeom>
          <a:solidFill>
            <a:srgbClr val="F0C4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960120"/>
            <a:ext cx="11091672" cy="548640"/>
          </a:xfrm>
          <a:prstGeom prst="rect">
            <a:avLst/>
          </a:prstGeom>
          <a:noFill/>
        </p:spPr>
        <p:txBody>
          <a:bodyPr wrap="square" lIns="25400" rIns="25400">
            <a:spAutoFit/>
          </a:bodyPr>
          <a:lstStyle/>
          <a:p>
            <a:pPr algn="l"/>
            <a:r>
              <a:rPr sz="3600" b="1">
                <a:solidFill>
                  <a:srgbClr val="E6EDF5"/>
                </a:solidFill>
                <a:latin typeface="Malgun Gothic"/>
              </a:rPr>
              <a:t>첫 모델: </a:t>
            </a:r>
            <a:r>
              <a:rPr sz="3600" b="1">
                <a:solidFill>
                  <a:srgbClr val="F0C456"/>
                </a:solidFill>
                <a:latin typeface="Malgun Gothic"/>
              </a:rPr>
              <a:t>Cylinder</a:t>
            </a:r>
            <a:r>
              <a:rPr sz="3600" b="1">
                <a:solidFill>
                  <a:srgbClr val="E6EDF5"/>
                </a:solidFill>
                <a:latin typeface="Malgun Gothic"/>
              </a:rPr>
              <a:t> ADV / RET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554480"/>
            <a:ext cx="11091672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500" b="0">
                <a:solidFill>
                  <a:srgbClr val="A8B8CC"/>
                </a:solidFill>
                <a:latin typeface="Malgun Gothic"/>
              </a:rPr>
              <a:t>Tier 1 의 가장 단순한 시나리오 — 1 Device · 2 ApiDef · 2 Work · 1 Flow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1993392"/>
            <a:ext cx="6766560" cy="4297680"/>
          </a:xfrm>
          <a:prstGeom prst="roundRect">
            <a:avLst/>
          </a:prstGeom>
          <a:solidFill>
            <a:srgbClr val="0F1A2C"/>
          </a:solidFill>
          <a:ln w="12700">
            <a:solidFill>
              <a:srgbClr val="2A457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130552"/>
            <a:ext cx="630936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300" b="1">
                <a:solidFill>
                  <a:srgbClr val="F0C456"/>
                </a:solidFill>
                <a:latin typeface="Malgun Gothic"/>
              </a:rPr>
              <a:t>▣ 자산 구성 + 동작 다이어그램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450592"/>
            <a:ext cx="6492240" cy="3703320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7498080" y="1993392"/>
            <a:ext cx="4572000" cy="2103120"/>
          </a:xfrm>
          <a:prstGeom prst="roundRect">
            <a:avLst/>
          </a:prstGeom>
          <a:solidFill>
            <a:srgbClr val="0F1A2C"/>
          </a:solidFill>
          <a:ln w="12700">
            <a:solidFill>
              <a:srgbClr val="2A457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26680" y="2103120"/>
            <a:ext cx="411480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400" b="1">
                <a:solidFill>
                  <a:srgbClr val="60A5FA"/>
                </a:solidFill>
                <a:latin typeface="Malgun Gothic"/>
              </a:rPr>
              <a:t>📋 IO Table (LS PLC)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26680" y="2496312"/>
            <a:ext cx="14173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000" b="1">
                <a:solidFill>
                  <a:srgbClr val="A8B8CC"/>
                </a:solidFill>
                <a:latin typeface="Malgun Gothic"/>
              </a:rPr>
              <a:t>Tag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89720" y="2496312"/>
            <a:ext cx="5029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000" b="1">
                <a:solidFill>
                  <a:srgbClr val="A8B8CC"/>
                </a:solidFill>
                <a:latin typeface="Malgun Gothic"/>
              </a:rPr>
              <a:t>Dir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92640" y="2496312"/>
            <a:ext cx="54864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000" b="1">
                <a:solidFill>
                  <a:srgbClr val="A8B8CC"/>
                </a:solidFill>
                <a:latin typeface="Malgun Gothic"/>
              </a:rPr>
              <a:t>Type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287000" y="2496312"/>
            <a:ext cx="155448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000" b="1">
                <a:solidFill>
                  <a:srgbClr val="A8B8CC"/>
                </a:solidFill>
                <a:latin typeface="Malgun Gothic"/>
              </a:rPr>
              <a:t>Address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26680" y="3050540"/>
            <a:ext cx="4114800" cy="10160"/>
          </a:xfrm>
          <a:prstGeom prst="rect">
            <a:avLst/>
          </a:prstGeom>
          <a:solidFill>
            <a:srgbClr val="2A45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26680" y="2770632"/>
            <a:ext cx="141732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F0C456"/>
                </a:solidFill>
                <a:latin typeface="Consolas"/>
              </a:rPr>
              <a:t>Cyl1_AdvCmd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89720" y="2770632"/>
            <a:ext cx="50292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1">
                <a:solidFill>
                  <a:srgbClr val="FB923C"/>
                </a:solidFill>
                <a:latin typeface="Malgun Gothic"/>
              </a:rPr>
              <a:t>OUT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92640" y="2770632"/>
            <a:ext cx="54864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A8B8CC"/>
                </a:solidFill>
                <a:latin typeface="Consolas"/>
              </a:rPr>
              <a:t>BOOL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287000" y="2770632"/>
            <a:ext cx="155448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4ADE80"/>
                </a:solidFill>
                <a:latin typeface="Consolas"/>
              </a:rPr>
              <a:t>%QX0.0.0.0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26680" y="3343148"/>
            <a:ext cx="4114800" cy="10160"/>
          </a:xfrm>
          <a:prstGeom prst="rect">
            <a:avLst/>
          </a:prstGeom>
          <a:solidFill>
            <a:srgbClr val="2A45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26680" y="3063240"/>
            <a:ext cx="141732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F0C456"/>
                </a:solidFill>
                <a:latin typeface="Consolas"/>
              </a:rPr>
              <a:t>Cyl1_RetCmd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89720" y="3063240"/>
            <a:ext cx="50292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1">
                <a:solidFill>
                  <a:srgbClr val="FB923C"/>
                </a:solidFill>
                <a:latin typeface="Malgun Gothic"/>
              </a:rPr>
              <a:t>OUT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92640" y="3063240"/>
            <a:ext cx="54864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A8B8CC"/>
                </a:solidFill>
                <a:latin typeface="Consolas"/>
              </a:rPr>
              <a:t>BOOL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287000" y="3063240"/>
            <a:ext cx="155448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4ADE80"/>
                </a:solidFill>
                <a:latin typeface="Consolas"/>
              </a:rPr>
              <a:t>%QX0.0.0.1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26680" y="3635756"/>
            <a:ext cx="4114800" cy="10160"/>
          </a:xfrm>
          <a:prstGeom prst="rect">
            <a:avLst/>
          </a:prstGeom>
          <a:solidFill>
            <a:srgbClr val="2A45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726680" y="3355848"/>
            <a:ext cx="141732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F0C456"/>
                </a:solidFill>
                <a:latin typeface="Consolas"/>
              </a:rPr>
              <a:t>Cyl1_AdvOK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89720" y="3355848"/>
            <a:ext cx="50292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1">
                <a:solidFill>
                  <a:srgbClr val="60A5FA"/>
                </a:solidFill>
                <a:latin typeface="Malgun Gothic"/>
              </a:rPr>
              <a:t>IN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692640" y="3355848"/>
            <a:ext cx="54864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A8B8CC"/>
                </a:solidFill>
                <a:latin typeface="Consolas"/>
              </a:rPr>
              <a:t>BOOL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287000" y="3355848"/>
            <a:ext cx="155448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4ADE80"/>
                </a:solidFill>
                <a:latin typeface="Consolas"/>
              </a:rPr>
              <a:t>%IX0.0.0.0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26680" y="3928364"/>
            <a:ext cx="4114800" cy="10160"/>
          </a:xfrm>
          <a:prstGeom prst="rect">
            <a:avLst/>
          </a:prstGeom>
          <a:solidFill>
            <a:srgbClr val="2A45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26680" y="3648456"/>
            <a:ext cx="141732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F0C456"/>
                </a:solidFill>
                <a:latin typeface="Consolas"/>
              </a:rPr>
              <a:t>Cyl1_RetOK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189720" y="3648456"/>
            <a:ext cx="50292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1">
                <a:solidFill>
                  <a:srgbClr val="60A5FA"/>
                </a:solidFill>
                <a:latin typeface="Malgun Gothic"/>
              </a:rPr>
              <a:t>IN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692640" y="3648456"/>
            <a:ext cx="54864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A8B8CC"/>
                </a:solidFill>
                <a:latin typeface="Consolas"/>
              </a:rPr>
              <a:t>BOOL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287000" y="3648456"/>
            <a:ext cx="155448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4ADE80"/>
                </a:solidFill>
                <a:latin typeface="Consolas"/>
              </a:rPr>
              <a:t>%IX0.0.0.1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498080" y="4233672"/>
            <a:ext cx="4572000" cy="2057400"/>
          </a:xfrm>
          <a:prstGeom prst="roundRect">
            <a:avLst/>
          </a:prstGeom>
          <a:solidFill>
            <a:srgbClr val="0F1A2C"/>
          </a:solidFill>
          <a:ln w="12700">
            <a:solidFill>
              <a:srgbClr val="2A457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726680" y="4343400"/>
            <a:ext cx="411480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400" b="1">
                <a:solidFill>
                  <a:srgbClr val="A78BFA"/>
                </a:solidFill>
                <a:latin typeface="Malgun Gothic"/>
              </a:rPr>
              <a:t>🧩 Ds2 Model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726680" y="4690872"/>
            <a:ext cx="4114800" cy="1463040"/>
          </a:xfrm>
          <a:prstGeom prst="rect">
            <a:avLst/>
          </a:prstGeom>
          <a:solidFill>
            <a:srgbClr val="08111E"/>
          </a:solidFill>
          <a:ln w="12700">
            <a:solidFill>
              <a:srgbClr val="2A457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818120" y="4764024"/>
            <a:ext cx="3931920" cy="1325880"/>
          </a:xfrm>
          <a:prstGeom prst="rect">
            <a:avLst/>
          </a:prstGeom>
          <a:noFill/>
        </p:spPr>
        <p:txBody>
          <a:bodyPr wrap="none" lIns="25400" rIns="25400" tIns="25400" bIns="25400">
            <a:spAutoFit/>
          </a:bodyPr>
          <a:lstStyle/>
          <a:p>
            <a:pPr algn="l"/>
            <a:r>
              <a:rPr sz="1100">
                <a:solidFill>
                  <a:srgbClr val="6B7D96"/>
                </a:solidFill>
                <a:latin typeface="Consolas"/>
              </a:rPr>
              <a:t># Device 정의</a:t>
            </a:r>
          </a:p>
          <a:p>
            <a:pPr algn="l"/>
            <a:r>
              <a:rPr sz="1100">
                <a:solidFill>
                  <a:srgbClr val="F0C456"/>
                </a:solidFill>
                <a:latin typeface="Consolas"/>
              </a:rPr>
              <a:t>Device</a:t>
            </a:r>
            <a:r>
              <a:rPr sz="1100">
                <a:solidFill>
                  <a:srgbClr val="E6EDF5"/>
                </a:solidFill>
                <a:latin typeface="Consolas"/>
              </a:rPr>
              <a:t>: Cyl1</a:t>
            </a:r>
          </a:p>
          <a:p>
            <a:pPr algn="l"/>
            <a:r>
              <a:rPr sz="1100">
                <a:solidFill>
                  <a:srgbClr val="E6EDF5"/>
                </a:solidFill>
                <a:latin typeface="Consolas"/>
              </a:rPr>
              <a:t>  ├─ </a:t>
            </a:r>
            <a:r>
              <a:rPr sz="1100">
                <a:solidFill>
                  <a:srgbClr val="F0C456"/>
                </a:solidFill>
                <a:latin typeface="Consolas"/>
              </a:rPr>
              <a:t>ApiDef</a:t>
            </a:r>
            <a:r>
              <a:rPr sz="1100">
                <a:solidFill>
                  <a:srgbClr val="E6EDF5"/>
                </a:solidFill>
                <a:latin typeface="Consolas"/>
              </a:rPr>
              <a:t>: Adv  </a:t>
            </a:r>
            <a:r>
              <a:rPr sz="1100">
                <a:solidFill>
                  <a:srgbClr val="4ADE80"/>
                </a:solidFill>
                <a:latin typeface="Consolas"/>
              </a:rPr>
              <a:t>[Normal·InputSensor]</a:t>
            </a:r>
          </a:p>
          <a:p>
            <a:pPr algn="l"/>
            <a:r>
              <a:rPr sz="1100">
                <a:solidFill>
                  <a:srgbClr val="E6EDF5"/>
                </a:solidFill>
                <a:latin typeface="Consolas"/>
              </a:rPr>
              <a:t>  └─ </a:t>
            </a:r>
            <a:r>
              <a:rPr sz="1100">
                <a:solidFill>
                  <a:srgbClr val="F0C456"/>
                </a:solidFill>
                <a:latin typeface="Consolas"/>
              </a:rPr>
              <a:t>ApiDef</a:t>
            </a:r>
            <a:r>
              <a:rPr sz="1100">
                <a:solidFill>
                  <a:srgbClr val="E6EDF5"/>
                </a:solidFill>
                <a:latin typeface="Consolas"/>
              </a:rPr>
              <a:t>: Ret  </a:t>
            </a:r>
            <a:r>
              <a:rPr sz="1100">
                <a:solidFill>
                  <a:srgbClr val="4ADE80"/>
                </a:solidFill>
                <a:latin typeface="Consolas"/>
              </a:rPr>
              <a:t>[Normal·InputSensor]</a:t>
            </a:r>
          </a:p>
          <a:p>
            <a:pPr algn="l"/>
            <a:r>
              <a:rPr sz="1100">
                <a:solidFill>
                  <a:srgbClr val="E6EDF5"/>
                </a:solidFill>
                <a:latin typeface="Consolas"/>
              </a:rPr>
              <a:t/>
            </a:r>
          </a:p>
          <a:p>
            <a:pPr algn="l"/>
            <a:r>
              <a:rPr sz="1100">
                <a:solidFill>
                  <a:srgbClr val="6B7D96"/>
                </a:solidFill>
                <a:latin typeface="Consolas"/>
              </a:rPr>
              <a:t># Flow 호출</a:t>
            </a:r>
          </a:p>
          <a:p>
            <a:pPr algn="l"/>
            <a:r>
              <a:rPr sz="1100">
                <a:solidFill>
                  <a:srgbClr val="F0C456"/>
                </a:solidFill>
                <a:latin typeface="Consolas"/>
              </a:rPr>
              <a:t>Flow</a:t>
            </a:r>
            <a:r>
              <a:rPr sz="1100">
                <a:solidFill>
                  <a:srgbClr val="E6EDF5"/>
                </a:solidFill>
                <a:latin typeface="Consolas"/>
              </a:rPr>
              <a:t>: Cyl1_Cycle (TCT 2.5s)</a:t>
            </a:r>
          </a:p>
          <a:p>
            <a:pPr algn="l"/>
            <a:r>
              <a:rPr sz="1100">
                <a:solidFill>
                  <a:srgbClr val="E6EDF5"/>
                </a:solidFill>
                <a:latin typeface="Consolas"/>
              </a:rPr>
              <a:t>  Work#1 → </a:t>
            </a:r>
            <a:r>
              <a:rPr sz="1100">
                <a:solidFill>
                  <a:srgbClr val="4ADE80"/>
                </a:solidFill>
                <a:latin typeface="Consolas"/>
              </a:rPr>
              <a:t>Cyl1.Adv()</a:t>
            </a:r>
          </a:p>
          <a:p>
            <a:pPr algn="l"/>
            <a:r>
              <a:rPr sz="1100">
                <a:solidFill>
                  <a:srgbClr val="E6EDF5"/>
                </a:solidFill>
                <a:latin typeface="Consolas"/>
              </a:rPr>
              <a:t>  Work#2 → </a:t>
            </a:r>
            <a:r>
              <a:rPr sz="1100">
                <a:solidFill>
                  <a:srgbClr val="4ADE80"/>
                </a:solidFill>
                <a:latin typeface="Consolas"/>
              </a:rPr>
              <a:t>Cyl1.Ret()</a:t>
            </a:r>
          </a:p>
          <a:p>
            <a:pPr algn="l"/>
            <a:r>
              <a:rPr sz="1100">
                <a:solidFill>
                  <a:srgbClr val="E6EDF5"/>
                </a:solidFill>
                <a:latin typeface="Consolas"/>
              </a:rPr>
              <a:t>  Arrow:  Work#1 → Work#2 (Seq)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48640" y="6355080"/>
            <a:ext cx="11091672" cy="12700"/>
          </a:xfrm>
          <a:prstGeom prst="rect">
            <a:avLst/>
          </a:prstGeom>
          <a:solidFill>
            <a:srgbClr val="2A45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48640" y="6400800"/>
            <a:ext cx="731520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/>
            <a:r>
              <a:rPr sz="1100" b="0">
                <a:solidFill>
                  <a:srgbClr val="6B7D96"/>
                </a:solidFill>
                <a:latin typeface="Malgun Gothic"/>
              </a:rPr>
              <a:t>S01 · Cylinder · 현장 적용: 클램핑 / 이젝팅 / 게이트 / 푸셔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955279" y="6400800"/>
            <a:ext cx="3657600" cy="292608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/>
            <a:r>
              <a:rPr sz="1100" b="1">
                <a:solidFill>
                  <a:srgbClr val="F0C456"/>
                </a:solidFill>
                <a:latin typeface="Malgun Gothic"/>
              </a:rPr>
              <a:t>Ds2 Tutorial · DualSoft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